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1" roundtripDataSignature="AMtx7mgpk+wnD5l/yL4glyJimM4axiwo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ec.%202020"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54db9051c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54db9051c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54db9051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54db9051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254db9051c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254db9051c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54db9051c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254db9051c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254db9051c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254db9051c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254db9051c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254db9051c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54db9051c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54db9051c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2601a05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d2601a05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Давайте подробнее остановимся на понятии дискретизации. Величина пикселя, амплитуда сигнала, значение функции f от x y, может быть представлено совершенно по разному.</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Мы привыкли к тому, что яркость пикселя трехканальной картинки RGB закодирована в диапазоне от 0 до 255. За это отвечает определенный формат данных - 8 бит, что дает программное описание 16 миллионов цветов! Но объем хранимых данных слишком большой. Поэтому существуют другие способы хранения изображений.</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Например, с помощью только 1 бита информации мы сможем создать изображения, где 0 - фон, 1 - объект. Также существуют другие типы данных - например, с плавающей точкой для описания карт глубин - дальность объекта в метрах от места съемки. В общем случае мы имеем дело с амплитудной дискретизацией - уровень интенсивности мы определяем заранее. Также, в зависимости от сигнала определяем расстояние между дискретными соседними уровнями, что называется шагом квантования.</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2601a050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d2601a050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Одним из ключевых условий является передача сигнала без потерь между устройствами. Теорема Котельникова, предложенная в 1933 году, дает ограничения на выбор шага квантования. Она утверждает, что любую функцию 𝑓(𝑡), состоящую из частот от 0 до 𝑓 max, можно непрерывно передавать с любой точностью при частоте дискретизации в 2 раза выше максимальной частоты сигнала. Говоря шире, теорема Котельникова утверждает, что непрерывный сигнал можно представить в виде интерполяционного ряда, представленного на слайде, где t большая - шаг квантования, f s - максимальная частота, которая ограничена спектром реального сигнала.</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Итак, с передачей изображений разобрались. Следующий вопрос, который обычно возникает, как эффективно хранить изображения в памяти компьютера? Правильный выбор формата и методов хранения может значительно повлиять на качество и эффективность работы с изображениями.  Выделяют два кардинально разных формата изображений - растровые и векторные. Растровая графика представляет собой изображение, составленное из пикселей, каждый из которых содержит информацию о цвете и яркости. Этот тип графики подходит для фотографий и изображений с постоянными цветами и оттенками. С другой стороны, векторная графика основана на использовании геометрических примитивов, таких как линии, кривые и фигуры, определенных математическими уравнениями. Она идеально подходит для создания изображений с четкими границами и формами</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Растровая графика позволяет создать практически любой рисунок, вне зависимости от сложности, в отличие от векторной графики. С другой стороны, векторная графика позволяет масштабировать без потерь. </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Но решающим фактором выбора именно растровых в качестве основного инструмента для хранения изображений является высокая скорость обработки сложных изображений.</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54db905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3254db9051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Добрый день, уважаемые слушатели! Меня зовут Башаров Илья, я являюсь руководителем направления по исследованию данных в Сбербанке. Я занимаюсь компьютерным зрением 6 лет. В этом курсе я буду рассказывать модули про классические методы компьютерного зрения, а также трекинга объектов.</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Машины, включая компьютеры, не могут "слышать" или "видеть" так же, как это делают люди, потому что у них нет собственного сознания или ощущений, как у человека. Машины работают на основе алгоритмов и программного обеспечения, которые позволяют им обрабатывать данные и выполнять задачи.</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Когда мы говорим о "слышании" или "видении" машин, мы обычно имеем в виду способность машинного обучения или искусственного интеллекта анализировать звуковые или визуальные данные.</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Для того, чтобы научить машину видеть, необходимо дать четкое описание получаемых ею сигналов от сенсоров.</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Разберем хранение растровых изображений в памяти компьютера. Растровые изображения обычно хранятся в закодированном виде. Алгоритмы обработки данных должны учитывать потери, возникающие при сжатии. Есть различные кодировки - с потерями, например, jpeg, и без потерь, например, png. Сами алгоритмы кодирования мы в этой лекции разбирать не будем, нам необходим результат декодирования. </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Особое внимание следует уделить расположению чисел в памяти. На схеме, представленной на слайде, видно, двумерный список расположен таким образом, чтобы были доступны мгновенные операции такие как выделение одного канала, отражения и другие.</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257111b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257111b4a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ru" sz="1150">
                <a:solidFill>
                  <a:srgbClr val="1A1A1A"/>
                </a:solidFill>
              </a:rPr>
              <a:t>Человек является трихроматом — сетчатка глаза имеет три вида рецепторов (колбочек), ответственных за цветное зрение. Можно считать, что каждый вид колбочек даёт свой отклик на определённую длину волны видимого спектра. Колбочки S-типа чувствительны в фиолетово-синей (S от англ. Short — коротковолновый спектр), M-типа — в зелено-желтой (M от англ. Medium — средневолновый), и L-типа — в желто-красной (L от англ. Long — длинноволновый) частях спектра. Наличие этих трёх видов колбочек (и палочек (активирующихся в темноте), чувствительных в изумрудно-зелёной части спектра, черный график) даёт человеку цветное зрение.</a:t>
            </a:r>
            <a:endParaRPr sz="1150">
              <a:solidFill>
                <a:srgbClr val="1A1A1A"/>
              </a:solidFill>
            </a:endParaRPr>
          </a:p>
          <a:p>
            <a:pPr indent="0" lvl="0" marL="0" rtl="0" algn="l">
              <a:lnSpc>
                <a:spcPct val="115000"/>
              </a:lnSpc>
              <a:spcBef>
                <a:spcPts val="0"/>
              </a:spcBef>
              <a:spcAft>
                <a:spcPts val="0"/>
              </a:spcAft>
              <a:buSzPts val="1100"/>
              <a:buNone/>
            </a:pPr>
            <a:r>
              <a:t/>
            </a:r>
            <a:endParaRPr sz="1150">
              <a:solidFill>
                <a:srgbClr val="1A1A1A"/>
              </a:solidFill>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57111b4a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257111b4a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100"/>
              <a:buNone/>
            </a:pPr>
            <a:r>
              <a:rPr lang="ru" sz="1200">
                <a:solidFill>
                  <a:schemeClr val="dk1"/>
                </a:solidFill>
              </a:rPr>
              <a:t>Модель широко применяется в телевещании и хранении/обработке видеоданных. YUV - это цветовая модель, в которой цвет состоит из трёх компонентов — яркость Y (Luma) и два цветоразностных компонента UV (Chroma). Яркостная компонента содержит «черно-белое» (в оттенках серого) изображение, а оставшиеся две компоненты содержат информацию для восстановления требуемого цвета. Это было удобно в момент появления цветного телевидения для совместимости со старыми черно-белыми телевизорами.</a:t>
            </a:r>
            <a:endParaRPr sz="1200">
              <a:solidFill>
                <a:schemeClr val="dk1"/>
              </a:solidFill>
            </a:endParaRPr>
          </a:p>
          <a:p>
            <a:pPr indent="0" lvl="0" marL="0" rtl="0" algn="l">
              <a:lnSpc>
                <a:spcPct val="135714"/>
              </a:lnSpc>
              <a:spcBef>
                <a:spcPts val="0"/>
              </a:spcBef>
              <a:spcAft>
                <a:spcPts val="0"/>
              </a:spcAft>
              <a:buSzPts val="1100"/>
              <a:buNone/>
            </a:pPr>
            <a:r>
              <a:t/>
            </a:r>
            <a:endParaRPr sz="1200">
              <a:solidFill>
                <a:schemeClr val="dk1"/>
              </a:solidFill>
            </a:endParaRPr>
          </a:p>
          <a:p>
            <a:pPr indent="0" lvl="0" marL="0" rtl="0" algn="l">
              <a:lnSpc>
                <a:spcPct val="115000"/>
              </a:lnSpc>
              <a:spcBef>
                <a:spcPts val="600"/>
              </a:spcBef>
              <a:spcAft>
                <a:spcPts val="0"/>
              </a:spcAft>
              <a:buSzPts val="1100"/>
              <a:buNone/>
            </a:pPr>
            <a:r>
              <a:rPr lang="ru" sz="1200"/>
              <a:t>В одной из последних </a:t>
            </a:r>
            <a:r>
              <a:rPr lang="ru" sz="1200" u="sng">
                <a:hlinkClick r:id="rId2"/>
              </a:rPr>
              <a:t>рекомендаций</a:t>
            </a:r>
            <a:r>
              <a:rPr lang="ru" sz="1200"/>
              <a:t> коэффициенты преобразования равны </a:t>
            </a:r>
            <a:endParaRPr sz="1200"/>
          </a:p>
          <a:p>
            <a:pPr indent="0" lvl="0" marL="0" rtl="0" algn="l">
              <a:lnSpc>
                <a:spcPct val="115000"/>
              </a:lnSpc>
              <a:spcBef>
                <a:spcPts val="600"/>
              </a:spcBef>
              <a:spcAft>
                <a:spcPts val="0"/>
              </a:spcAft>
              <a:buSzPts val="1100"/>
              <a:buNone/>
            </a:pPr>
            <a:r>
              <a:rPr lang="ru" sz="1450"/>
              <a:t>𝐾</a:t>
            </a:r>
            <a:r>
              <a:rPr lang="ru" sz="1050"/>
              <a:t>𝑅</a:t>
            </a:r>
            <a:r>
              <a:rPr lang="ru" sz="1450"/>
              <a:t>=0.2627 </a:t>
            </a:r>
            <a:r>
              <a:rPr lang="ru" sz="1200"/>
              <a:t>и </a:t>
            </a:r>
            <a:r>
              <a:rPr lang="ru" sz="1450"/>
              <a:t>𝐾</a:t>
            </a:r>
            <a:r>
              <a:rPr lang="ru" sz="1050"/>
              <a:t>𝐵</a:t>
            </a:r>
            <a:r>
              <a:rPr lang="ru" sz="1450"/>
              <a:t>=0.0593</a:t>
            </a:r>
            <a:endParaRPr sz="1200"/>
          </a:p>
          <a:p>
            <a:pPr indent="0" lvl="0" marL="0" rtl="0" algn="l">
              <a:lnSpc>
                <a:spcPct val="115000"/>
              </a:lnSpc>
              <a:spcBef>
                <a:spcPts val="600"/>
              </a:spcBef>
              <a:spcAft>
                <a:spcPts val="0"/>
              </a:spcAft>
              <a:buSzPts val="1100"/>
              <a:buNone/>
            </a:pPr>
            <a:r>
              <a:rPr lang="ru" sz="1200">
                <a:solidFill>
                  <a:srgbClr val="1A1A1A"/>
                </a:solidFill>
              </a:rPr>
              <a:t>Обратное преобразование сохраняет диапазон изменения компонент RGB, но диапазон изменения компонент U и V больше, чем у Y, что не удобно для кодирования и передачи сигнала / данных. Поэтому вводится нормировка.</a:t>
            </a:r>
            <a:endParaRPr sz="1200">
              <a:solidFill>
                <a:srgbClr val="1A1A1A"/>
              </a:solidFill>
            </a:endParaRPr>
          </a:p>
          <a:p>
            <a:pPr indent="0" lvl="0" marL="0" rtl="0" algn="l">
              <a:lnSpc>
                <a:spcPct val="135714"/>
              </a:lnSpc>
              <a:spcBef>
                <a:spcPts val="500"/>
              </a:spcBef>
              <a:spcAft>
                <a:spcPts val="0"/>
              </a:spcAft>
              <a:buSzPts val="1100"/>
              <a:buNone/>
            </a:pPr>
            <a:r>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57111b4a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3257111b4ab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57111b4a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257111b4ab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100"/>
              <a:buNone/>
            </a:pPr>
            <a:r>
              <a:rPr lang="ru" sz="1050">
                <a:solidFill>
                  <a:schemeClr val="dk1"/>
                </a:solidFill>
              </a:rPr>
              <a:t>Важной особенностью YUV-модели является возможность эффективного представления изображения в градациях серого. YUV-разложение разделяет информацию о яркости (Y) и цветности (U и V). Компонента Y содержит всю информацию о яркости и представляет изображение в grayscale формате, что позволяет обрабатывать и анализировать изображения, когда цветовая информация не так важна.</a:t>
            </a:r>
            <a:endParaRPr sz="1050">
              <a:solidFill>
                <a:schemeClr val="dk1"/>
              </a:solidFill>
            </a:endParaRPr>
          </a:p>
          <a:p>
            <a:pPr indent="0" lvl="0" marL="0" rtl="0" algn="l">
              <a:lnSpc>
                <a:spcPct val="135714"/>
              </a:lnSpc>
              <a:spcBef>
                <a:spcPts val="0"/>
              </a:spcBef>
              <a:spcAft>
                <a:spcPts val="0"/>
              </a:spcAft>
              <a:buSzPts val="1100"/>
              <a:buNone/>
            </a:pPr>
            <a:r>
              <a:t/>
            </a:r>
            <a:endParaRPr sz="1050">
              <a:solidFill>
                <a:schemeClr val="dk1"/>
              </a:solidFill>
            </a:endParaRPr>
          </a:p>
          <a:p>
            <a:pPr indent="0" lvl="0" marL="0" rtl="0" algn="l">
              <a:lnSpc>
                <a:spcPct val="135714"/>
              </a:lnSpc>
              <a:spcBef>
                <a:spcPts val="0"/>
              </a:spcBef>
              <a:spcAft>
                <a:spcPts val="0"/>
              </a:spcAft>
              <a:buSzPts val="1100"/>
              <a:buNone/>
            </a:pPr>
            <a:r>
              <a:rPr lang="ru" sz="1050">
                <a:solidFill>
                  <a:schemeClr val="dk1"/>
                </a:solidFill>
              </a:rPr>
              <a:t>Для чего нужны изображения в оттенках серого?</a:t>
            </a:r>
            <a:endParaRPr sz="1050">
              <a:solidFill>
                <a:schemeClr val="dk1"/>
              </a:solidFill>
            </a:endParaRPr>
          </a:p>
          <a:p>
            <a:pPr indent="0" lvl="0" marL="0" rtl="0" algn="l">
              <a:lnSpc>
                <a:spcPct val="135714"/>
              </a:lnSpc>
              <a:spcBef>
                <a:spcPts val="0"/>
              </a:spcBef>
              <a:spcAft>
                <a:spcPts val="0"/>
              </a:spcAft>
              <a:buSzPts val="1100"/>
              <a:buNone/>
            </a:pPr>
            <a:r>
              <a:rPr lang="ru" sz="1050">
                <a:solidFill>
                  <a:schemeClr val="dk1"/>
                </a:solidFill>
              </a:rPr>
              <a:t>- Эффективность обработки изображения (3 канала вместо 1),</a:t>
            </a:r>
            <a:endParaRPr sz="1050">
              <a:solidFill>
                <a:schemeClr val="dk1"/>
              </a:solidFill>
            </a:endParaRPr>
          </a:p>
          <a:p>
            <a:pPr indent="0" lvl="0" marL="0" rtl="0" algn="l">
              <a:lnSpc>
                <a:spcPct val="135714"/>
              </a:lnSpc>
              <a:spcBef>
                <a:spcPts val="0"/>
              </a:spcBef>
              <a:spcAft>
                <a:spcPts val="0"/>
              </a:spcAft>
              <a:buSzPts val="1100"/>
              <a:buNone/>
            </a:pPr>
            <a:r>
              <a:rPr lang="ru" sz="1050">
                <a:solidFill>
                  <a:schemeClr val="dk1"/>
                </a:solidFill>
              </a:rPr>
              <a:t>- Обнаружение признаков (не во всех задачах компьютерного зрения наличие цвета дает доп информацию)</a:t>
            </a:r>
            <a:endParaRPr sz="1050">
              <a:solidFill>
                <a:schemeClr val="dk1"/>
              </a:solidFill>
            </a:endParaRPr>
          </a:p>
          <a:p>
            <a:pPr indent="0" lvl="0" marL="0" rtl="0" algn="l">
              <a:lnSpc>
                <a:spcPct val="135714"/>
              </a:lnSpc>
              <a:spcBef>
                <a:spcPts val="0"/>
              </a:spcBef>
              <a:spcAft>
                <a:spcPts val="0"/>
              </a:spcAft>
              <a:buSzPts val="1100"/>
              <a:buNone/>
            </a:pPr>
            <a:r>
              <a:rPr lang="ru" sz="1050">
                <a:solidFill>
                  <a:schemeClr val="dk1"/>
                </a:solidFill>
              </a:rPr>
              <a:t>- Меньшие затраты на передачу данных</a:t>
            </a:r>
            <a:endParaRPr sz="1050">
              <a:solidFill>
                <a:schemeClr val="dk1"/>
              </a:solidFill>
            </a:endParaRPr>
          </a:p>
          <a:p>
            <a:pPr indent="0" lvl="0" marL="0" rtl="0" algn="l">
              <a:lnSpc>
                <a:spcPct val="135714"/>
              </a:lnSpc>
              <a:spcBef>
                <a:spcPts val="0"/>
              </a:spcBef>
              <a:spcAft>
                <a:spcPts val="0"/>
              </a:spcAft>
              <a:buSzPts val="1100"/>
              <a:buNone/>
            </a:pPr>
            <a:r>
              <a:rPr lang="ru" sz="1050">
                <a:solidFill>
                  <a:schemeClr val="dk1"/>
                </a:solidFill>
              </a:rPr>
              <a:t>- Аугментация данных</a:t>
            </a:r>
            <a:endParaRPr sz="1050">
              <a:solidFill>
                <a:schemeClr val="dk1"/>
              </a:solidFill>
            </a:endParaRPr>
          </a:p>
          <a:p>
            <a:pPr indent="0" lvl="0" marL="0" rtl="0" algn="l">
              <a:lnSpc>
                <a:spcPct val="135714"/>
              </a:lnSpc>
              <a:spcBef>
                <a:spcPts val="0"/>
              </a:spcBef>
              <a:spcAft>
                <a:spcPts val="0"/>
              </a:spcAft>
              <a:buSzPts val="1100"/>
              <a:buNone/>
            </a:pPr>
            <a:r>
              <a:t/>
            </a:r>
            <a:endParaRPr sz="1050">
              <a:solidFill>
                <a:schemeClr val="dk1"/>
              </a:solidFill>
            </a:endParaRPr>
          </a:p>
          <a:p>
            <a:pPr indent="0" lvl="0" marL="0" rtl="0" algn="l">
              <a:lnSpc>
                <a:spcPct val="135714"/>
              </a:lnSpc>
              <a:spcBef>
                <a:spcPts val="0"/>
              </a:spcBef>
              <a:spcAft>
                <a:spcPts val="0"/>
              </a:spcAft>
              <a:buSzPts val="1100"/>
              <a:buNone/>
            </a:pPr>
            <a:r>
              <a:rPr lang="ru" sz="1050">
                <a:solidFill>
                  <a:schemeClr val="dk1"/>
                </a:solidFill>
              </a:rPr>
              <a:t>Итоги</a:t>
            </a:r>
            <a:endParaRPr sz="1050">
              <a:solidFill>
                <a:schemeClr val="dk1"/>
              </a:solidFill>
            </a:endParaRPr>
          </a:p>
          <a:p>
            <a:pPr indent="0" lvl="0" marL="0" rtl="0" algn="l">
              <a:lnSpc>
                <a:spcPct val="135714"/>
              </a:lnSpc>
              <a:spcBef>
                <a:spcPts val="0"/>
              </a:spcBef>
              <a:spcAft>
                <a:spcPts val="0"/>
              </a:spcAft>
              <a:buSzPts val="1100"/>
              <a:buNone/>
            </a:pPr>
            <a:r>
              <a:rPr lang="ru" sz="1050">
                <a:solidFill>
                  <a:schemeClr val="dk1"/>
                </a:solidFill>
              </a:rPr>
              <a:t>- Преобразование хорошо кодирует серый цвет,</a:t>
            </a:r>
            <a:endParaRPr sz="1050">
              <a:solidFill>
                <a:schemeClr val="dk1"/>
              </a:solidFill>
            </a:endParaRPr>
          </a:p>
          <a:p>
            <a:pPr indent="0" lvl="0" marL="0" rtl="0" algn="l">
              <a:lnSpc>
                <a:spcPct val="135714"/>
              </a:lnSpc>
              <a:spcBef>
                <a:spcPts val="0"/>
              </a:spcBef>
              <a:spcAft>
                <a:spcPts val="0"/>
              </a:spcAft>
              <a:buSzPts val="1100"/>
              <a:buNone/>
            </a:pPr>
            <a:r>
              <a:rPr lang="ru" sz="1050">
                <a:solidFill>
                  <a:schemeClr val="dk1"/>
                </a:solidFill>
              </a:rPr>
              <a:t>- Модель была необходима для телепередачи</a:t>
            </a:r>
            <a:endParaRPr sz="1050">
              <a:solidFill>
                <a:schemeClr val="dk1"/>
              </a:solidFill>
            </a:endParaRPr>
          </a:p>
          <a:p>
            <a:pPr indent="0" lvl="0" marL="0" rtl="0" algn="l">
              <a:lnSpc>
                <a:spcPct val="100000"/>
              </a:lnSpc>
              <a:spcBef>
                <a:spcPts val="0"/>
              </a:spcBef>
              <a:spcAft>
                <a:spcPts val="0"/>
              </a:spcAft>
              <a:buSzPts val="1100"/>
              <a:buNone/>
            </a:pPr>
            <a:r>
              <a:t/>
            </a:r>
            <a:endParaRPr sz="115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57111b4a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3257111b4a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ru" sz="1050">
                <a:solidFill>
                  <a:schemeClr val="dk1"/>
                </a:solidFill>
              </a:rPr>
              <a:t>Рассмотренные ранее цветовые модели RGB хороши в практическом применении, но имеют существенные недостатки. Человеку очень тяжело оперировать цветами, заданными в этих моделях, так как человек, описывая цвета, пользуется не содержанием в описываемом цвете базовых составляющих, а, на самом деле, совсем другими понятиями.</a:t>
            </a:r>
            <a:endParaRPr sz="1050">
              <a:solidFill>
                <a:schemeClr val="dk1"/>
              </a:solidFill>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ru" sz="1050">
                <a:solidFill>
                  <a:schemeClr val="dk1"/>
                </a:solidFill>
              </a:rPr>
              <a:t>Чаще всего люди оперируют следующими определениями: цветовой тон, насыщенность и светлота. При этом, говоря о цветовом тоне, обычно имеют в виду именно цвет. Насыщенность показывает насколько описываемый цвет разбавлен белым (розовый, например, это смесь красного и белого). Понятие светлоты наиболее сложно для описания, и с некоторыми допущениями под светлотой можно понимать интенсивность света.</a:t>
            </a:r>
            <a:endParaRPr sz="1050">
              <a:solidFill>
                <a:schemeClr val="dk1"/>
              </a:solidFill>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35714"/>
              </a:lnSpc>
              <a:spcBef>
                <a:spcPts val="0"/>
              </a:spcBef>
              <a:spcAft>
                <a:spcPts val="0"/>
              </a:spcAft>
              <a:buSzPts val="1100"/>
              <a:buNone/>
            </a:pPr>
            <a:r>
              <a:rPr lang="ru" sz="1050">
                <a:solidFill>
                  <a:schemeClr val="dk1"/>
                </a:solidFill>
              </a:rPr>
              <a:t>HSV (англ. Hue, Saturation, Value — цветовой тон, насыщенность, мера яркости), которая отражает физические свойства цвета и соответствует способу восприятия цвета человеческим глазом. Составляющая H соответствует цветовому тону и варьируется в пределах 0–360°, в частности 0° – чистый красный цвет, 60° – жёлтый, 120° – зеленый, 180° – голубой, 240° – синий, 300° – фиолетовый. Насыщенность S позволяет оценить насколько «чистым» является данный цвет, она определяет соотношение серого цвета и выбранного оттенка и варьируется от 0 (серый) до 1 (полностью насыщенный). Мера яркости V задает относительную освещенность и измеряется в диапазоне от 0 (черный) до 1 (белый).</a:t>
            </a:r>
            <a:endParaRPr sz="1050">
              <a:solidFill>
                <a:schemeClr val="dk1"/>
              </a:solidFill>
            </a:endParaRPr>
          </a:p>
          <a:p>
            <a:pPr indent="0" lvl="0" marL="0" rtl="0" algn="l">
              <a:lnSpc>
                <a:spcPct val="135714"/>
              </a:lnSpc>
              <a:spcBef>
                <a:spcPts val="0"/>
              </a:spcBef>
              <a:spcAft>
                <a:spcPts val="0"/>
              </a:spcAft>
              <a:buSzPts val="1100"/>
              <a:buNone/>
            </a:pPr>
            <a:r>
              <a:t/>
            </a:r>
            <a:endParaRPr sz="1050">
              <a:solidFill>
                <a:schemeClr val="dk1"/>
              </a:solidFill>
            </a:endParaRPr>
          </a:p>
          <a:p>
            <a:pPr indent="0" lvl="0" marL="0" rtl="0" algn="l">
              <a:lnSpc>
                <a:spcPct val="115000"/>
              </a:lnSpc>
              <a:spcBef>
                <a:spcPts val="700"/>
              </a:spcBef>
              <a:spcAft>
                <a:spcPts val="0"/>
              </a:spcAft>
              <a:buSzPts val="1100"/>
              <a:buNone/>
            </a:pPr>
            <a:r>
              <a:rPr lang="ru" sz="1500">
                <a:solidFill>
                  <a:srgbClr val="1A1A1A"/>
                </a:solidFill>
              </a:rPr>
              <a:t>Итоги</a:t>
            </a:r>
            <a:endParaRPr sz="1500">
              <a:solidFill>
                <a:srgbClr val="1A1A1A"/>
              </a:solidFill>
            </a:endParaRPr>
          </a:p>
          <a:p>
            <a:pPr indent="-304800" lvl="0" marL="457200" rtl="0" algn="l">
              <a:lnSpc>
                <a:spcPct val="115000"/>
              </a:lnSpc>
              <a:spcBef>
                <a:spcPts val="700"/>
              </a:spcBef>
              <a:spcAft>
                <a:spcPts val="0"/>
              </a:spcAft>
              <a:buClr>
                <a:srgbClr val="1A1A1A"/>
              </a:buClr>
              <a:buSzPts val="1200"/>
              <a:buFont typeface="Arial"/>
              <a:buChar char="●"/>
            </a:pPr>
            <a:r>
              <a:rPr lang="ru" sz="1200">
                <a:solidFill>
                  <a:srgbClr val="1A1A1A"/>
                </a:solidFill>
              </a:rPr>
              <a:t>Модель популярна для создания аугментаций в компьютерном зрении,</a:t>
            </a:r>
            <a:endParaRPr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lang="ru" sz="1200">
                <a:solidFill>
                  <a:srgbClr val="1A1A1A"/>
                </a:solidFill>
              </a:rPr>
              <a:t>Хорошо интерпретируема,</a:t>
            </a:r>
            <a:endParaRPr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lang="ru" sz="1200">
                <a:solidFill>
                  <a:srgbClr val="1A1A1A"/>
                </a:solidFill>
              </a:rPr>
              <a:t>Возможные приложения - детекция объектов, явно выделяющихся цветом на фоне</a:t>
            </a:r>
            <a:endParaRPr sz="1200">
              <a:solidFill>
                <a:srgbClr val="1A1A1A"/>
              </a:solidFill>
            </a:endParaRPr>
          </a:p>
          <a:p>
            <a:pPr indent="0" lvl="0" marL="0" rtl="0" algn="l">
              <a:lnSpc>
                <a:spcPct val="135714"/>
              </a:lnSpc>
              <a:spcBef>
                <a:spcPts val="500"/>
              </a:spcBef>
              <a:spcAft>
                <a:spcPts val="0"/>
              </a:spcAft>
              <a:buClr>
                <a:schemeClr val="dk1"/>
              </a:buClr>
              <a:buSzPts val="1100"/>
              <a:buFont typeface="Arial"/>
              <a:buNone/>
            </a:pPr>
            <a:r>
              <a:t/>
            </a:r>
            <a:endParaRPr sz="105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Также изображения можно представить в виде гистограмм. Это особенно полезно для художников, поскольку можно явно выделить преобладания оттенков на изображении.  На слайде можете увидеть, что, например, яркие делали располагаются в хвосте распределения, а тени - в начале.</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Перейдем к основному блоку нашего урока - обработке изображений.</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Обработка изображений играет ключевую роль в улучшении и оптимизации изображений для различных целей. </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Одной из ключевых задач обработки изображений является подавление шума, возникающего из-за несовершенства измерительных приборов, а также хранения и передачи данных с потерей.</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2601a050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d2601a050f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Выделяют несколько видов шумов: возникающие при передаче данных. Первый, это соль и перец  - случайно расположенные белые и черные пиксели. Второй, импульсный - случайные белые пиксели. Другой тип шумов возникает из-за несовершенства сенсоров - гауссов шум. значения, которые может принимать такой шум, имеют гауссовское распределение. Возникает вопрос: каким инструментом пользоваться для фильтрации?</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В компьютерном зрении для фильтрации изображения используют свертки. Свертка (или конволюция) — это математическая операция, которая применяется к изображению с использованием фильтра (ядра) для получения нового изображения или изменения характеристик исходного изображения.</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  Если говорить простым языком, то во время этой операции мы накладываем на разные участки изображения небольшие фильтры, чтобы получить карту активаций. Это помогает нам выделить различные особенности изображения, такие как края или текстуры. Таким образом, свертка помогает нам понять, что происходит на изображении и какие важные детали в нем содержатся.</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254db9051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254db9051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Перед вами представлена визуализация работы свертки. Строго, сверткой называют оп ерацию от двух функций, входного сигнала f и ядра g, определенную формулой на слайде. Из основных свойств стоит выделить коммутативность, ассоциативность, линейность, а также умножение двух функций при переходе в пространство фурье.</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С целью оптимизации работы на устройствах в дальнейшем мы будем пользоваться операцией кросс-корреляции вместо свертки, которая отличается от предыдущей формулы лишь знаком . В каждом участке изображения выполняется операция скалярного умножения на ядро, и так по всем блокам. Итоговое изображение - результат фильтрации.</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Вид ядра свертки зависит от конкретной задачи и требований к обработке изображения. Например, с помощью ядра, изображенного на слайде, можно выделять границы изображения</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А с помощью таких ядер можно делать изображения как размытее, так и четче. Конечно, в ручную никто не подбирает свертки для анализа, их делают адаптивными.</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Свертка - это линейный фильтр, его базовая операция это скалярное произведение, поэтому он ограничен в области применимости. Приведем пример нелинейных фильтров, например, медианный. В нем берется медиана по значениям в окне, лучше работает для соли и перца, импульсивного типа шумов.</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Выделение границ на изображении - важнейшая задача анализа, практически всегда будет встречаться в компьютерном зрении. Ее тоже можно выполнять через свертку. Что, по вашему мнению, связывает три типа свертки, представленные на картинке?</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Ключевая идея заключается в том, что свертку можно выразить в виде градиента, который направлен в сторону наибольшего изменения интенсивности. Поэтому свертку можно представить в виде разностной схемы, вспоминаем курс дифференциальных уравнений! Схему можно выражать с разной точностью, поэтому размер ядра меняется.</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254db9051c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254db9051c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Конечно, зачастую одной лишь свертки не хватает, какой порядок точности вы бы не подбирали. Края получаются размытыми и толстыми, а связность нарушена. Что делать?</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Для начала определим критерии качества детектора. Необходима надежность (границы не плывут при небольшом сдвиге), точная локализация (толщина границ минимальна), и связанность (контур не должен обрываться).</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54db9051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3254db9051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Разберем метод Канни, разработанный в 1986 году. Он состоит из 4 основных этапов. Первый этап - перевод изображения в черно - белок и сглаживание фильтром Гаусса. Необходим для уменьшения количества операций и устойчивости алгоритма. Следующий этап - поиск градиентов. Границы отмечаются там, где градиент изображения приобретает максимальное значение. Они могут иметь различное направление, поэтому алгоритм Кэнни использует четыре фильтра для обнаружения горизонтальных, вертикальных и диагональных ребер в размытом изображении. Угол направления вектора градиента округляется и может принимать такие значения: 0, 45, 90, 135.</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Следующий этап - подавление немаксимумов. Только локальные максимумы отмечаются как границы. Пикселями границ объявляются пиксели, в которых достигается локальный максимум градиента в направлении вектора градиента. Значение направления должно быть кратно 45°. </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Следующий шаг — применение порога, чтобы определить находится или нет граница в данной точке изображения. Чем меньше порог, тем больше границ будет находиться, но тем более восприимчивым к шуму станет результат, выделяя лишние данные изображения. Наоборот, высокий порог может проигнорировать слабые края или получить границу фрагментами.</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Выделение границ Канни использует два порога фильтрации: если значение пикселя выше верхней границы – он принимает максимальное значение (граница считается достоверной), если ниже – пиксель подавляется, точки со значением, попадающим в диапазон между порогов, принимают фиксированное среднее значение (они будут уточнены на следующем этапе).</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Далее производят трассировку неоднозначности. Упрощенно, задача сводится к выделению групп пикселей, получивших на предыдущем этапе промежуточное значение, и отнесению их к границе (если они соединены с одной из установленных границ) или их подавлению (в противном случае)</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Интерполяция — это очень важный метод в области обработки изображений, который используется для изменения размера изображений и других видов геометрических преобразований, таких как вращение и наклон. Одна из наиболее частых задач в обработке изображений — изменение их размера. При увеличении или уменьшении размера изображения необходимо "воссоздать" пиксели в новом размере. Интерполяция позволяет рассчитать значения пикселей в новом изображении на основе значений пикселей в оригинальном изображении.</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Здесь мы рассмотрим только простые виды интерполяции — те, которые можно представить в виде свертки изображения с интерполяционным ядром. В контексте обработки изображений лучше бы подошли алгоритмы адаптивной интерполяции, которые сохраняют четкие границы объектов, однако их вычислительная сложность существенно выше и потому нам не интересна.</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Методы интерполяции изображений различаются по алгоритмам расчета значений новых пикселей на основе существующих. Эти различия влияют на качество и визуальное восприятие измененных изображений, а также на вычислительные затраты.</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Кратко разберем несколько из них:</a:t>
            </a:r>
            <a:endParaRPr>
              <a:solidFill>
                <a:schemeClr val="dk1"/>
              </a:solidFill>
            </a:endParaRPr>
          </a:p>
          <a:p>
            <a:pPr indent="-298450" lvl="0" marL="457200" rtl="0" algn="l">
              <a:spcBef>
                <a:spcPts val="0"/>
              </a:spcBef>
              <a:spcAft>
                <a:spcPts val="0"/>
              </a:spcAft>
              <a:buClr>
                <a:schemeClr val="dk1"/>
              </a:buClr>
              <a:buSzPts val="1100"/>
              <a:buAutoNum type="arabicParenR"/>
            </a:pPr>
            <a:r>
              <a:rPr lang="ru">
                <a:solidFill>
                  <a:schemeClr val="dk1"/>
                </a:solidFill>
              </a:rPr>
              <a:t>Метод, основанный на ближайшем пикселе выбирает значение соседа к новой позиции и использует это значение для нового пикселя. Он не выполняет никаких вычислений для среднего или смешивания. Его преимуществами являются простота и скорость. Но недостатками, как видно на слайде, являются артефакты блочности при значительном увеличении размера.</a:t>
            </a:r>
            <a:endParaRPr>
              <a:solidFill>
                <a:schemeClr val="dk1"/>
              </a:solidFill>
            </a:endParaRPr>
          </a:p>
          <a:p>
            <a:pPr indent="-298450" lvl="0" marL="457200" rtl="0" algn="l">
              <a:spcBef>
                <a:spcPts val="0"/>
              </a:spcBef>
              <a:spcAft>
                <a:spcPts val="0"/>
              </a:spcAft>
              <a:buClr>
                <a:schemeClr val="dk1"/>
              </a:buClr>
              <a:buSzPts val="1100"/>
              <a:buAutoNum type="arabicParenR"/>
            </a:pPr>
            <a:r>
              <a:rPr lang="ru">
                <a:solidFill>
                  <a:schemeClr val="dk1"/>
                </a:solidFill>
              </a:rPr>
              <a:t>Следующий метод билинейного интерполирования, использует линейное интерполирование между 4 ближайшими соседями. Это создаёт более гладкий эффект по сравнению с методом ближайшего соседа. Недостатками является высокая вычислительная сложность.</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Также можно упомянуть модификации этих методов (бикубическую и ланцошскую), которые учитывают 16 и более соседей для увеличения качества интерполяции.</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К сожалению, интерполяция вызывает артефакты, которые необходимо учитывать для дальнейшей обработки изображения. Эти артефакты могут существенно влиять на интерпретацию изображения, особенно в чувствительных приложениях, таких как медицинская визуализация или детальный фотоанализ.</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1. Пикселизация</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При значительном увеличении, особенно с использованием простых методов интерполяции, таких как метод ближайшего соседа, каждый пиксель исходного изображения может стать заметным, создавая ступенчатый или блочный вид. Этот эффект особенно заметен по краям и границам объектов, где изменения яркости или цвета являются значительными.</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2. Размытие</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Билинейная или бикубическая интерполяции могут привести к размытию деталей. Это происходит из-за того, что при интерполяции значения новых пикселей рассчитываются как взвешенное среднее окружающих пикселей, что может сглаживать резкие края и детали.</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3. Артефакты типа "Гало”</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При использовании более сложных методов интерполяции, таких как бикубическая или Ланцош, могут возникать артефакты в виде нежелательных "волн" или "ореолов" вокруг резких границ. Эти эффекты вызваны переосцилляцией вблизи резких перепадов интенсивности.</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4. Эффект Муара</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Когда в изображении присутствуют тонкие детали, особенно с регулярным и повторяющимся узором, увеличение может привести к возникновению муаровых узоров. Эти узоры представляют собой видимые волновые или спиральные структуры, которые не присутствуют в оригинале.</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Как с ними бороться? Учитывать специфику изображений и выбирать соответствующую интерполяцию.</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Для создания алгоритмов, работающих в режиме реального времени, необходимо оценивать скорость работы. На слайде представлен график зависимости скорости работы алгоритмов от его сейл фактора. Видно, что интерполяция ланцоша хоть и точная, но сильно проигрывает по времени. Учебник OpenCV для достижения trade-off предлагает использовать для сжатия алгоритм Area, основанный на площади, а для увеличения - линейную интерполяцию.</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Подошла к концу лекция по математическому описанию изображений. Сегодня мы с вами начали с описания изображения, как хранится в памяти компьютера, как дискретизируется. Познакомились с таким понятием как свертка. Разобрали, что это не только отличный инструмент для фильтрации, но и выделения границ и обработки изображения. Коснулись темы интерполяции изображения, выделили методы, которые обеспечивают trade-off между скоростью и точностью. До новых встреч!</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1c0dc551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d1c0dc5515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54db9051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54db9051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54db9051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54db9051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54db9051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254db9051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1c0dc55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2d1c0dc551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Изучая машинное зрение, предполагается, что изображение - это двумерный сигнал, полученный с камеры. (На самом деле, поскольку камера наиболее частый сенсор в нашей жизни, мы привыкли думать, компьютерное зрение только про камеры) В общем случае это не так. Алгоритмы компьютерного зрения позволяют обрабатывать не только электромагнитные, но и акустические сигналы, поля дальности и распределение скоростей, электронных пучков и прочее. Это говорит о том, что к методом обработки изображений можно относить данные полученные не только с камеры, но и с лидаров, радаров, медицинских приборов и так далее.</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В итоге, двумерный сигнал - функцию от x, y - можно представить в виде, как правило, двумерной дискретной матрицы размера (M, N). Но в общем случае можем ввести дополнительные размерности по времени и по пространству. В каждой ее ячейке, называемой пикселем, расположено значение дискретизированной интенсивности сигнала.</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7.jpg"/><Relationship Id="rId5" Type="http://schemas.openxmlformats.org/officeDocument/2006/relationships/image" Target="../media/image29.jp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ru.wikipedia.org/wiki/%D0%A2%D0%B5%D0%BE%D1%80%D0%B5%D0%BC%D0%B0_%D0%9A%D0%BE%D1%82%D0%B5%D0%BB%D1%8C%D0%BD%D0%B8%D0%BA%D0%BE%D0%B2%D0%B0" TargetMode="External"/><Relationship Id="rId4" Type="http://schemas.openxmlformats.org/officeDocument/2006/relationships/image" Target="../media/image32.png"/><Relationship Id="rId5" Type="http://schemas.openxmlformats.org/officeDocument/2006/relationships/image" Target="../media/image36.jpg"/><Relationship Id="rId6"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hyperlink" Target="https://dzen.ru/a/XoOcebsxwmecbo_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hyperlink" Target="http://www.youtube.com/watch?v=idamDe6l7pA" TargetMode="External"/><Relationship Id="rId5"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hyperlink" Target="https://flectone.ru/bitmap-scan.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5.jpg"/><Relationship Id="rId4" Type="http://schemas.openxmlformats.org/officeDocument/2006/relationships/image" Target="../media/image51.jpg"/><Relationship Id="rId5" Type="http://schemas.openxmlformats.org/officeDocument/2006/relationships/image" Target="../media/image46.png"/><Relationship Id="rId6" Type="http://schemas.openxmlformats.org/officeDocument/2006/relationships/hyperlink" Target="https://urgi-stv.ru/photography_basics/i-ese-raz-o-tom-kak-polzovatsa-gistogrammami-dla-vystavlenia-ekspozicii.html" TargetMode="External"/><Relationship Id="rId7" Type="http://schemas.openxmlformats.org/officeDocument/2006/relationships/hyperlink" Target="http://opencvpython.blogspot.com/2013/0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hyperlink" Target="https://zelengarden.ru/48-foto/chto-takoe-iso-v-foto.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hyperlink" Target="https://zelengarden.ru/15-foto/linejnaya-filtraciya-izobrazhenij.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9.gif"/><Relationship Id="rId8" Type="http://schemas.openxmlformats.org/officeDocument/2006/relationships/hyperlink" Target="https://en.wikipedia.org/wiki/Convolut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0.gif"/><Relationship Id="rId4" Type="http://schemas.openxmlformats.org/officeDocument/2006/relationships/image" Target="../media/image61.png"/><Relationship Id="rId5" Type="http://schemas.openxmlformats.org/officeDocument/2006/relationships/hyperlink" Target="https://en.wikipedia.org/wiki/Convolu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hyperlink" Target="https://zelengarden.ru/15-foto/linejnaya-filtraciya-izobrazhenij.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hyperlink" Target="https://en.wikipedia.org/wiki/Kernel_(image_process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4.png"/><Relationship Id="rId4" Type="http://schemas.openxmlformats.org/officeDocument/2006/relationships/image" Target="../media/image6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4.jpg"/><Relationship Id="rId4" Type="http://schemas.openxmlformats.org/officeDocument/2006/relationships/image" Target="../media/image66.jpg"/><Relationship Id="rId5" Type="http://schemas.openxmlformats.org/officeDocument/2006/relationships/image" Target="../media/image68.jpg"/><Relationship Id="rId6" Type="http://schemas.openxmlformats.org/officeDocument/2006/relationships/image" Target="../media/image71.png"/><Relationship Id="rId7" Type="http://schemas.openxmlformats.org/officeDocument/2006/relationships/image" Target="../media/image69.png"/><Relationship Id="rId8"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0.png"/><Relationship Id="rId4" Type="http://schemas.openxmlformats.org/officeDocument/2006/relationships/image" Target="../media/image82.png"/><Relationship Id="rId10" Type="http://schemas.openxmlformats.org/officeDocument/2006/relationships/image" Target="../media/image88.png"/><Relationship Id="rId9" Type="http://schemas.openxmlformats.org/officeDocument/2006/relationships/image" Target="../media/image85.png"/><Relationship Id="rId5" Type="http://schemas.openxmlformats.org/officeDocument/2006/relationships/image" Target="../media/image81.png"/><Relationship Id="rId6" Type="http://schemas.openxmlformats.org/officeDocument/2006/relationships/image" Target="../media/image84.png"/><Relationship Id="rId7" Type="http://schemas.openxmlformats.org/officeDocument/2006/relationships/image" Target="../media/image83.png"/><Relationship Id="rId8"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7.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ru.wikipedia.org/wiki/%D0%9E%D0%BF%D0%B5%D1%80%D0%B0%D1%82%D0%BE%D1%80_%D0%9A%D1%8D%D0%BD%D0%BD%D0%B8" TargetMode="External"/><Relationship Id="rId4" Type="http://schemas.openxmlformats.org/officeDocument/2006/relationships/image" Target="../media/image92.png"/><Relationship Id="rId10" Type="http://schemas.openxmlformats.org/officeDocument/2006/relationships/hyperlink" Target="https://en.wikipedia.org/wiki/Canny_edge_detector" TargetMode="External"/><Relationship Id="rId9" Type="http://schemas.openxmlformats.org/officeDocument/2006/relationships/image" Target="../media/image94.jpg"/><Relationship Id="rId5" Type="http://schemas.openxmlformats.org/officeDocument/2006/relationships/image" Target="../media/image91.png"/><Relationship Id="rId6" Type="http://schemas.openxmlformats.org/officeDocument/2006/relationships/image" Target="../media/image98.png"/><Relationship Id="rId7" Type="http://schemas.openxmlformats.org/officeDocument/2006/relationships/image" Target="../media/image93.png"/><Relationship Id="rId8" Type="http://schemas.openxmlformats.org/officeDocument/2006/relationships/image" Target="../media/image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ru.wikipedia.org/wiki/%D0%9E%D0%BF%D0%B5%D1%80%D0%B0%D1%82%D0%BE%D1%80_%D0%9A%D1%8D%D0%BD%D0%BD%D0%B8" TargetMode="External"/><Relationship Id="rId4" Type="http://schemas.openxmlformats.org/officeDocument/2006/relationships/image" Target="../media/image96.png"/><Relationship Id="rId5" Type="http://schemas.openxmlformats.org/officeDocument/2006/relationships/image" Target="../media/image98.png"/><Relationship Id="rId6" Type="http://schemas.openxmlformats.org/officeDocument/2006/relationships/image" Target="../media/image97.jpg"/><Relationship Id="rId7" Type="http://schemas.openxmlformats.org/officeDocument/2006/relationships/image" Target="../media/image99.png"/><Relationship Id="rId8" Type="http://schemas.openxmlformats.org/officeDocument/2006/relationships/hyperlink" Target="https://en.wikipedia.org/wiki/Canny_edge_detecto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3.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hyperlink" Target="https://en.wikipedia.org/wiki/Bicubic_interpolati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4.png"/><Relationship Id="rId4" Type="http://schemas.openxmlformats.org/officeDocument/2006/relationships/image" Target="../media/image106.jpg"/><Relationship Id="rId5" Type="http://schemas.openxmlformats.org/officeDocument/2006/relationships/image" Target="../media/image105.jpg"/><Relationship Id="rId6" Type="http://schemas.openxmlformats.org/officeDocument/2006/relationships/image" Target="../media/image107.jpg"/><Relationship Id="rId7" Type="http://schemas.openxmlformats.org/officeDocument/2006/relationships/image" Target="../media/image108.jpg"/><Relationship Id="rId8" Type="http://schemas.openxmlformats.org/officeDocument/2006/relationships/hyperlink" Target="https://www.cambridgeincolour.com/tutorials/image-interpolation.ht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0.png"/><Relationship Id="rId4" Type="http://schemas.openxmlformats.org/officeDocument/2006/relationships/hyperlink" Target="https://robocraft.ru/computervision/395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11.gif"/><Relationship Id="rId4" Type="http://schemas.openxmlformats.org/officeDocument/2006/relationships/hyperlink" Target="https://smartiqa.ru/blog/neural-network-convolu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gif"/><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gif"/><Relationship Id="rId4" Type="http://schemas.openxmlformats.org/officeDocument/2006/relationships/image" Target="../media/image10.gif"/><Relationship Id="rId5" Type="http://schemas.openxmlformats.org/officeDocument/2006/relationships/image" Target="../media/image11.png"/><Relationship Id="rId6" Type="http://schemas.openxmlformats.org/officeDocument/2006/relationships/image" Target="../media/image26.gif"/><Relationship Id="rId7"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8.jp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lang="ru"/>
              <a:t>2D Computer Vision</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ru"/>
              <a:t>Классические методы обработки изображений</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254db9051c_3_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Камера-обскура</a:t>
            </a:r>
            <a:endParaRPr/>
          </a:p>
        </p:txBody>
      </p:sp>
      <p:sp>
        <p:nvSpPr>
          <p:cNvPr id="144" name="Google Shape;144;g3254db9051c_3_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45" name="Google Shape;145;g3254db9051c_3_28"/>
          <p:cNvPicPr preferRelativeResize="0"/>
          <p:nvPr/>
        </p:nvPicPr>
        <p:blipFill>
          <a:blip r:embed="rId3">
            <a:alphaModFix/>
          </a:blip>
          <a:stretch>
            <a:fillRect/>
          </a:stretch>
        </p:blipFill>
        <p:spPr>
          <a:xfrm>
            <a:off x="311700" y="1108201"/>
            <a:ext cx="5309901" cy="3168211"/>
          </a:xfrm>
          <a:prstGeom prst="rect">
            <a:avLst/>
          </a:prstGeom>
          <a:noFill/>
          <a:ln>
            <a:noFill/>
          </a:ln>
        </p:spPr>
      </p:pic>
      <p:pic>
        <p:nvPicPr>
          <p:cNvPr id="146" name="Google Shape;146;g3254db9051c_3_28"/>
          <p:cNvPicPr preferRelativeResize="0"/>
          <p:nvPr/>
        </p:nvPicPr>
        <p:blipFill rotWithShape="1">
          <a:blip r:embed="rId4">
            <a:alphaModFix/>
          </a:blip>
          <a:srcRect b="8586" l="6568" r="5021" t="9947"/>
          <a:stretch/>
        </p:blipFill>
        <p:spPr>
          <a:xfrm>
            <a:off x="5660100" y="1816837"/>
            <a:ext cx="3108256" cy="19130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254db9051c_3_36"/>
          <p:cNvSpPr txBox="1"/>
          <p:nvPr>
            <p:ph type="title"/>
          </p:nvPr>
        </p:nvSpPr>
        <p:spPr>
          <a:xfrm>
            <a:off x="311700" y="214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Устройство камеры</a:t>
            </a:r>
            <a:endParaRPr/>
          </a:p>
        </p:txBody>
      </p:sp>
      <p:sp>
        <p:nvSpPr>
          <p:cNvPr id="152" name="Google Shape;152;g3254db9051c_3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53" name="Google Shape;153;g3254db9051c_3_36"/>
          <p:cNvPicPr preferRelativeResize="0"/>
          <p:nvPr/>
        </p:nvPicPr>
        <p:blipFill>
          <a:blip r:embed="rId3">
            <a:alphaModFix/>
          </a:blip>
          <a:stretch>
            <a:fillRect/>
          </a:stretch>
        </p:blipFill>
        <p:spPr>
          <a:xfrm>
            <a:off x="767124" y="833250"/>
            <a:ext cx="7609750" cy="422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254db9051c_3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59" name="Google Shape;159;g3254db9051c_3_43"/>
          <p:cNvPicPr preferRelativeResize="0"/>
          <p:nvPr/>
        </p:nvPicPr>
        <p:blipFill>
          <a:blip r:embed="rId3">
            <a:alphaModFix/>
          </a:blip>
          <a:stretch>
            <a:fillRect/>
          </a:stretch>
        </p:blipFill>
        <p:spPr>
          <a:xfrm>
            <a:off x="2188899" y="115187"/>
            <a:ext cx="5970451" cy="4913126"/>
          </a:xfrm>
          <a:prstGeom prst="rect">
            <a:avLst/>
          </a:prstGeom>
          <a:noFill/>
          <a:ln>
            <a:noFill/>
          </a:ln>
        </p:spPr>
      </p:pic>
      <p:sp>
        <p:nvSpPr>
          <p:cNvPr id="160" name="Google Shape;160;g3254db9051c_3_43"/>
          <p:cNvSpPr txBox="1"/>
          <p:nvPr>
            <p:ph type="title"/>
          </p:nvPr>
        </p:nvSpPr>
        <p:spPr>
          <a:xfrm>
            <a:off x="311700" y="214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Матрица</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254db9051c_3_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6" name="Google Shape;166;g3254db9051c_3_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67" name="Google Shape;167;g3254db9051c_3_60"/>
          <p:cNvPicPr preferRelativeResize="0"/>
          <p:nvPr/>
        </p:nvPicPr>
        <p:blipFill>
          <a:blip r:embed="rId3">
            <a:alphaModFix/>
          </a:blip>
          <a:stretch>
            <a:fillRect/>
          </a:stretch>
        </p:blipFill>
        <p:spPr>
          <a:xfrm>
            <a:off x="0" y="445026"/>
            <a:ext cx="9143998" cy="44674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254db9051c_3_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73" name="Google Shape;173;g3254db9051c_3_50"/>
          <p:cNvPicPr preferRelativeResize="0"/>
          <p:nvPr/>
        </p:nvPicPr>
        <p:blipFill>
          <a:blip r:embed="rId3">
            <a:alphaModFix/>
          </a:blip>
          <a:stretch>
            <a:fillRect/>
          </a:stretch>
        </p:blipFill>
        <p:spPr>
          <a:xfrm>
            <a:off x="774057" y="0"/>
            <a:ext cx="7595886"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254db9051c_3_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79" name="Google Shape;179;g3254db9051c_3_67"/>
          <p:cNvPicPr preferRelativeResize="0"/>
          <p:nvPr/>
        </p:nvPicPr>
        <p:blipFill rotWithShape="1">
          <a:blip r:embed="rId3">
            <a:alphaModFix/>
          </a:blip>
          <a:srcRect b="84664" l="56481" r="14295" t="0"/>
          <a:stretch/>
        </p:blipFill>
        <p:spPr>
          <a:xfrm>
            <a:off x="924149" y="3962575"/>
            <a:ext cx="2219599" cy="788774"/>
          </a:xfrm>
          <a:prstGeom prst="rect">
            <a:avLst/>
          </a:prstGeom>
          <a:noFill/>
          <a:ln>
            <a:noFill/>
          </a:ln>
        </p:spPr>
      </p:pic>
      <p:pic>
        <p:nvPicPr>
          <p:cNvPr id="180" name="Google Shape;180;g3254db9051c_3_67"/>
          <p:cNvPicPr preferRelativeResize="0"/>
          <p:nvPr/>
        </p:nvPicPr>
        <p:blipFill rotWithShape="1">
          <a:blip r:embed="rId4">
            <a:alphaModFix/>
          </a:blip>
          <a:srcRect b="0" l="0" r="0" t="51842"/>
          <a:stretch/>
        </p:blipFill>
        <p:spPr>
          <a:xfrm>
            <a:off x="4123430" y="1732207"/>
            <a:ext cx="4816569" cy="3176293"/>
          </a:xfrm>
          <a:prstGeom prst="rect">
            <a:avLst/>
          </a:prstGeom>
          <a:noFill/>
          <a:ln>
            <a:noFill/>
          </a:ln>
        </p:spPr>
      </p:pic>
      <p:grpSp>
        <p:nvGrpSpPr>
          <p:cNvPr id="181" name="Google Shape;181;g3254db9051c_3_67"/>
          <p:cNvGrpSpPr/>
          <p:nvPr/>
        </p:nvGrpSpPr>
        <p:grpSpPr>
          <a:xfrm>
            <a:off x="205447" y="281598"/>
            <a:ext cx="7229831" cy="1885750"/>
            <a:chOff x="815800" y="442300"/>
            <a:chExt cx="5638174" cy="1470600"/>
          </a:xfrm>
        </p:grpSpPr>
        <p:pic>
          <p:nvPicPr>
            <p:cNvPr id="182" name="Google Shape;182;g3254db9051c_3_67"/>
            <p:cNvPicPr preferRelativeResize="0"/>
            <p:nvPr/>
          </p:nvPicPr>
          <p:blipFill rotWithShape="1">
            <a:blip r:embed="rId4">
              <a:alphaModFix/>
            </a:blip>
            <a:srcRect b="47381" l="30203" r="30381" t="35179"/>
            <a:stretch/>
          </p:blipFill>
          <p:spPr>
            <a:xfrm>
              <a:off x="4973450" y="672063"/>
              <a:ext cx="1480524" cy="896974"/>
            </a:xfrm>
            <a:prstGeom prst="rect">
              <a:avLst/>
            </a:prstGeom>
            <a:noFill/>
            <a:ln>
              <a:noFill/>
            </a:ln>
          </p:spPr>
        </p:pic>
        <p:pic>
          <p:nvPicPr>
            <p:cNvPr id="183" name="Google Shape;183;g3254db9051c_3_67"/>
            <p:cNvPicPr preferRelativeResize="0"/>
            <p:nvPr/>
          </p:nvPicPr>
          <p:blipFill rotWithShape="1">
            <a:blip r:embed="rId4">
              <a:alphaModFix/>
            </a:blip>
            <a:srcRect b="71408" l="0" r="0" t="0"/>
            <a:stretch/>
          </p:blipFill>
          <p:spPr>
            <a:xfrm>
              <a:off x="815800" y="442300"/>
              <a:ext cx="3756201" cy="1470600"/>
            </a:xfrm>
            <a:prstGeom prst="rect">
              <a:avLst/>
            </a:prstGeom>
            <a:noFill/>
            <a:ln>
              <a:noFill/>
            </a:ln>
          </p:spPr>
        </p:pic>
        <p:pic>
          <p:nvPicPr>
            <p:cNvPr id="184" name="Google Shape;184;g3254db9051c_3_67"/>
            <p:cNvPicPr preferRelativeResize="0"/>
            <p:nvPr/>
          </p:nvPicPr>
          <p:blipFill rotWithShape="1">
            <a:blip r:embed="rId4">
              <a:alphaModFix/>
            </a:blip>
            <a:srcRect b="73625" l="53997" r="33048" t="0"/>
            <a:stretch/>
          </p:blipFill>
          <p:spPr>
            <a:xfrm>
              <a:off x="4572000" y="442300"/>
              <a:ext cx="486600" cy="1356500"/>
            </a:xfrm>
            <a:prstGeom prst="rect">
              <a:avLst/>
            </a:prstGeom>
            <a:noFill/>
            <a:ln>
              <a:noFill/>
            </a:ln>
          </p:spPr>
        </p:pic>
      </p:grpSp>
      <p:pic>
        <p:nvPicPr>
          <p:cNvPr id="185" name="Google Shape;185;g3254db9051c_3_67"/>
          <p:cNvPicPr preferRelativeResize="0"/>
          <p:nvPr/>
        </p:nvPicPr>
        <p:blipFill rotWithShape="1">
          <a:blip r:embed="rId3">
            <a:alphaModFix/>
          </a:blip>
          <a:srcRect b="84664" l="15450" r="43458" t="0"/>
          <a:stretch/>
        </p:blipFill>
        <p:spPr>
          <a:xfrm>
            <a:off x="473425" y="3463175"/>
            <a:ext cx="3121051" cy="788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254db9051c_3_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91" name="Google Shape;191;g3254db9051c_3_74"/>
          <p:cNvPicPr preferRelativeResize="0"/>
          <p:nvPr/>
        </p:nvPicPr>
        <p:blipFill rotWithShape="1">
          <a:blip r:embed="rId3">
            <a:alphaModFix/>
          </a:blip>
          <a:srcRect b="6983" l="0" r="0" t="-1743"/>
          <a:stretch/>
        </p:blipFill>
        <p:spPr>
          <a:xfrm>
            <a:off x="1747841" y="58925"/>
            <a:ext cx="5648317" cy="508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d2601a050f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Дискретизация сигнала</a:t>
            </a:r>
            <a:endParaRPr/>
          </a:p>
        </p:txBody>
      </p:sp>
      <p:pic>
        <p:nvPicPr>
          <p:cNvPr id="197" name="Google Shape;197;g2d2601a050f_0_0"/>
          <p:cNvPicPr preferRelativeResize="0"/>
          <p:nvPr/>
        </p:nvPicPr>
        <p:blipFill rotWithShape="1">
          <a:blip r:embed="rId3">
            <a:alphaModFix/>
          </a:blip>
          <a:srcRect b="0" l="0" r="0" t="0"/>
          <a:stretch/>
        </p:blipFill>
        <p:spPr>
          <a:xfrm>
            <a:off x="769028" y="1708588"/>
            <a:ext cx="2669100" cy="1953675"/>
          </a:xfrm>
          <a:prstGeom prst="rect">
            <a:avLst/>
          </a:prstGeom>
          <a:noFill/>
          <a:ln>
            <a:noFill/>
          </a:ln>
        </p:spPr>
      </p:pic>
      <p:sp>
        <p:nvSpPr>
          <p:cNvPr id="198" name="Google Shape;198;g2d2601a050f_0_0"/>
          <p:cNvSpPr txBox="1"/>
          <p:nvPr/>
        </p:nvSpPr>
        <p:spPr>
          <a:xfrm>
            <a:off x="642700" y="1272288"/>
            <a:ext cx="2500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ru" sz="1350" u="none" cap="none" strike="noStrike">
                <a:solidFill>
                  <a:schemeClr val="dk1"/>
                </a:solidFill>
                <a:latin typeface="Arial"/>
                <a:ea typeface="Arial"/>
                <a:cs typeface="Arial"/>
                <a:sym typeface="Arial"/>
              </a:rPr>
              <a:t>Амплитудная дискретизация</a:t>
            </a:r>
            <a:endParaRPr b="0" i="0" sz="1350" u="none" cap="none" strike="noStrike">
              <a:solidFill>
                <a:schemeClr val="dk1"/>
              </a:solidFill>
              <a:latin typeface="Arial"/>
              <a:ea typeface="Arial"/>
              <a:cs typeface="Arial"/>
              <a:sym typeface="Arial"/>
            </a:endParaRPr>
          </a:p>
        </p:txBody>
      </p:sp>
      <p:sp>
        <p:nvSpPr>
          <p:cNvPr id="199" name="Google Shape;199;g2d2601a050f_0_0"/>
          <p:cNvSpPr txBox="1"/>
          <p:nvPr/>
        </p:nvSpPr>
        <p:spPr>
          <a:xfrm>
            <a:off x="710300" y="3604913"/>
            <a:ext cx="31869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1" lang="ru" sz="1350" u="none" cap="none" strike="noStrike">
                <a:solidFill>
                  <a:schemeClr val="dk1"/>
                </a:solidFill>
                <a:latin typeface="Arial"/>
                <a:ea typeface="Arial"/>
                <a:cs typeface="Arial"/>
                <a:sym typeface="Arial"/>
              </a:rPr>
              <a:t>r</a:t>
            </a:r>
            <a:r>
              <a:rPr b="0" i="0" lang="ru" sz="1350" u="none" cap="none" strike="noStrike">
                <a:solidFill>
                  <a:schemeClr val="dk1"/>
                </a:solidFill>
                <a:latin typeface="Arial"/>
                <a:ea typeface="Arial"/>
                <a:cs typeface="Arial"/>
                <a:sym typeface="Arial"/>
              </a:rPr>
              <a:t> – уровень яркости (интенсивности)</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1" lang="ru" sz="1350" u="none" cap="none" strike="noStrike">
                <a:solidFill>
                  <a:schemeClr val="dk1"/>
                </a:solidFill>
                <a:latin typeface="Arial"/>
                <a:ea typeface="Arial"/>
                <a:cs typeface="Arial"/>
                <a:sym typeface="Arial"/>
              </a:rPr>
              <a:t>d</a:t>
            </a:r>
            <a:r>
              <a:rPr b="0" i="0" lang="ru" sz="1350" u="none" cap="none" strike="noStrike">
                <a:solidFill>
                  <a:schemeClr val="dk1"/>
                </a:solidFill>
                <a:latin typeface="Arial"/>
                <a:ea typeface="Arial"/>
                <a:cs typeface="Arial"/>
                <a:sym typeface="Arial"/>
              </a:rPr>
              <a:t> – пространственная координата</a:t>
            </a:r>
            <a:endParaRPr b="0" i="1" sz="1350" u="none" cap="none" strike="noStrike">
              <a:solidFill>
                <a:schemeClr val="dk1"/>
              </a:solidFill>
              <a:latin typeface="Arial"/>
              <a:ea typeface="Arial"/>
              <a:cs typeface="Arial"/>
              <a:sym typeface="Arial"/>
            </a:endParaRPr>
          </a:p>
        </p:txBody>
      </p:sp>
      <p:pic>
        <p:nvPicPr>
          <p:cNvPr id="200" name="Google Shape;200;g2d2601a050f_0_0"/>
          <p:cNvPicPr preferRelativeResize="0"/>
          <p:nvPr/>
        </p:nvPicPr>
        <p:blipFill rotWithShape="1">
          <a:blip r:embed="rId4">
            <a:alphaModFix/>
          </a:blip>
          <a:srcRect b="0" l="0" r="0" t="0"/>
          <a:stretch/>
        </p:blipFill>
        <p:spPr>
          <a:xfrm>
            <a:off x="6422300" y="1273875"/>
            <a:ext cx="1004099" cy="1004099"/>
          </a:xfrm>
          <a:prstGeom prst="rect">
            <a:avLst/>
          </a:prstGeom>
          <a:noFill/>
          <a:ln>
            <a:noFill/>
          </a:ln>
        </p:spPr>
      </p:pic>
      <p:sp>
        <p:nvSpPr>
          <p:cNvPr id="201" name="Google Shape;201;g2d2601a050f_0_0"/>
          <p:cNvSpPr txBox="1"/>
          <p:nvPr/>
        </p:nvSpPr>
        <p:spPr>
          <a:xfrm>
            <a:off x="4892625" y="1579725"/>
            <a:ext cx="1323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ru" sz="1350" u="none" cap="none" strike="noStrike">
                <a:solidFill>
                  <a:schemeClr val="dk1"/>
                </a:solidFill>
                <a:latin typeface="Arial"/>
                <a:ea typeface="Arial"/>
                <a:cs typeface="Arial"/>
                <a:sym typeface="Arial"/>
              </a:rPr>
              <a:t>boolean [0, 1]:</a:t>
            </a:r>
            <a:endParaRPr b="0" i="0" sz="1400" u="none" cap="none" strike="noStrike">
              <a:solidFill>
                <a:srgbClr val="000000"/>
              </a:solidFill>
              <a:latin typeface="Arial"/>
              <a:ea typeface="Arial"/>
              <a:cs typeface="Arial"/>
              <a:sym typeface="Arial"/>
            </a:endParaRPr>
          </a:p>
        </p:txBody>
      </p:sp>
      <p:pic>
        <p:nvPicPr>
          <p:cNvPr id="202" name="Google Shape;202;g2d2601a050f_0_0"/>
          <p:cNvPicPr preferRelativeResize="0"/>
          <p:nvPr/>
        </p:nvPicPr>
        <p:blipFill rotWithShape="1">
          <a:blip r:embed="rId5">
            <a:alphaModFix/>
          </a:blip>
          <a:srcRect b="0" l="0" r="0" t="0"/>
          <a:stretch/>
        </p:blipFill>
        <p:spPr>
          <a:xfrm>
            <a:off x="6331430" y="2351076"/>
            <a:ext cx="1185832" cy="806550"/>
          </a:xfrm>
          <a:prstGeom prst="rect">
            <a:avLst/>
          </a:prstGeom>
          <a:noFill/>
          <a:ln>
            <a:noFill/>
          </a:ln>
        </p:spPr>
      </p:pic>
      <p:sp>
        <p:nvSpPr>
          <p:cNvPr id="203" name="Google Shape;203;g2d2601a050f_0_0"/>
          <p:cNvSpPr txBox="1"/>
          <p:nvPr/>
        </p:nvSpPr>
        <p:spPr>
          <a:xfrm>
            <a:off x="4913325" y="2558150"/>
            <a:ext cx="1281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ru" sz="1350" u="none" cap="none" strike="noStrike">
                <a:solidFill>
                  <a:schemeClr val="dk1"/>
                </a:solidFill>
                <a:latin typeface="Arial"/>
                <a:ea typeface="Arial"/>
                <a:cs typeface="Arial"/>
                <a:sym typeface="Arial"/>
              </a:rPr>
              <a:t>uint8 [0, 255]:</a:t>
            </a:r>
            <a:endParaRPr b="0" i="0" sz="1400" u="none" cap="none" strike="noStrike">
              <a:solidFill>
                <a:srgbClr val="000000"/>
              </a:solidFill>
              <a:latin typeface="Arial"/>
              <a:ea typeface="Arial"/>
              <a:cs typeface="Arial"/>
              <a:sym typeface="Arial"/>
            </a:endParaRPr>
          </a:p>
        </p:txBody>
      </p:sp>
      <p:pic>
        <p:nvPicPr>
          <p:cNvPr id="204" name="Google Shape;204;g2d2601a050f_0_0"/>
          <p:cNvPicPr preferRelativeResize="0"/>
          <p:nvPr/>
        </p:nvPicPr>
        <p:blipFill rotWithShape="1">
          <a:blip r:embed="rId6">
            <a:alphaModFix/>
          </a:blip>
          <a:srcRect b="0" l="0" r="0" t="0"/>
          <a:stretch/>
        </p:blipFill>
        <p:spPr>
          <a:xfrm>
            <a:off x="6331425" y="3328599"/>
            <a:ext cx="1185824" cy="890063"/>
          </a:xfrm>
          <a:prstGeom prst="rect">
            <a:avLst/>
          </a:prstGeom>
          <a:noFill/>
          <a:ln>
            <a:noFill/>
          </a:ln>
        </p:spPr>
      </p:pic>
      <p:sp>
        <p:nvSpPr>
          <p:cNvPr id="205" name="Google Shape;205;g2d2601a050f_0_0"/>
          <p:cNvSpPr txBox="1"/>
          <p:nvPr/>
        </p:nvSpPr>
        <p:spPr>
          <a:xfrm>
            <a:off x="4572000" y="3577425"/>
            <a:ext cx="1690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ru" sz="1350" u="none" cap="none" strike="noStrike">
                <a:solidFill>
                  <a:schemeClr val="dk1"/>
                </a:solidFill>
                <a:latin typeface="Arial"/>
                <a:ea typeface="Arial"/>
                <a:cs typeface="Arial"/>
                <a:sym typeface="Arial"/>
              </a:rPr>
              <a:t>float16 [0, 65519):</a:t>
            </a:r>
            <a:endParaRPr b="0" i="0" sz="1400" u="none" cap="none" strike="noStrike">
              <a:solidFill>
                <a:srgbClr val="000000"/>
              </a:solidFill>
              <a:latin typeface="Arial"/>
              <a:ea typeface="Arial"/>
              <a:cs typeface="Arial"/>
              <a:sym typeface="Arial"/>
            </a:endParaRPr>
          </a:p>
        </p:txBody>
      </p:sp>
      <p:sp>
        <p:nvSpPr>
          <p:cNvPr id="206" name="Google Shape;206;g2d2601a050f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207" name="Google Shape;207;g2d2601a050f_0_0"/>
          <p:cNvSpPr txBox="1"/>
          <p:nvPr/>
        </p:nvSpPr>
        <p:spPr>
          <a:xfrm>
            <a:off x="-75550" y="4835700"/>
            <a:ext cx="4715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none" cap="none" strike="noStrike">
                <a:solidFill>
                  <a:srgbClr val="1A1A1A"/>
                </a:solidFill>
                <a:highlight>
                  <a:srgbClr val="FFFFFF"/>
                </a:highlight>
                <a:latin typeface="Arial"/>
                <a:ea typeface="Arial"/>
                <a:cs typeface="Arial"/>
                <a:sym typeface="Arial"/>
              </a:rPr>
              <a:t>[Визильтер, Ю.В. и др. Обработка и анализ изображений в задачах машинного зрения, 2010]</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d2601a050f_0_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Дискретизация сигнала</a:t>
            </a:r>
            <a:endParaRPr/>
          </a:p>
        </p:txBody>
      </p:sp>
      <p:sp>
        <p:nvSpPr>
          <p:cNvPr id="213" name="Google Shape;213;g2d2601a050f_0_11"/>
          <p:cNvSpPr txBox="1"/>
          <p:nvPr/>
        </p:nvSpPr>
        <p:spPr>
          <a:xfrm>
            <a:off x="2089350" y="1184988"/>
            <a:ext cx="4965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ru" sz="1350" u="none" cap="none" strike="noStrike">
                <a:solidFill>
                  <a:schemeClr val="dk1"/>
                </a:solidFill>
                <a:latin typeface="Arial"/>
                <a:ea typeface="Arial"/>
                <a:cs typeface="Arial"/>
                <a:sym typeface="Arial"/>
              </a:rPr>
              <a:t>Потеря информации? Нет, есть теорема </a:t>
            </a:r>
            <a:r>
              <a:rPr b="1" i="0" lang="ru" sz="1350" u="sng" cap="none" strike="noStrike">
                <a:solidFill>
                  <a:schemeClr val="hlink"/>
                </a:solidFill>
                <a:latin typeface="Arial"/>
                <a:ea typeface="Arial"/>
                <a:cs typeface="Arial"/>
                <a:sym typeface="Arial"/>
                <a:hlinkClick r:id="rId3"/>
              </a:rPr>
              <a:t>Котельникова</a:t>
            </a:r>
            <a:endParaRPr b="1" i="0" sz="1350" u="none" cap="none" strike="noStrike">
              <a:solidFill>
                <a:schemeClr val="dk1"/>
              </a:solidFill>
              <a:latin typeface="Arial"/>
              <a:ea typeface="Arial"/>
              <a:cs typeface="Arial"/>
              <a:sym typeface="Arial"/>
            </a:endParaRPr>
          </a:p>
        </p:txBody>
      </p:sp>
      <p:pic>
        <p:nvPicPr>
          <p:cNvPr id="214" name="Google Shape;214;g2d2601a050f_0_11"/>
          <p:cNvPicPr preferRelativeResize="0"/>
          <p:nvPr/>
        </p:nvPicPr>
        <p:blipFill rotWithShape="1">
          <a:blip r:embed="rId4">
            <a:alphaModFix/>
          </a:blip>
          <a:srcRect b="0" l="0" r="0" t="0"/>
          <a:stretch/>
        </p:blipFill>
        <p:spPr>
          <a:xfrm>
            <a:off x="1029550" y="1744650"/>
            <a:ext cx="3333832" cy="3229650"/>
          </a:xfrm>
          <a:prstGeom prst="rect">
            <a:avLst/>
          </a:prstGeom>
          <a:noFill/>
          <a:ln>
            <a:noFill/>
          </a:ln>
        </p:spPr>
      </p:pic>
      <p:pic>
        <p:nvPicPr>
          <p:cNvPr id="215" name="Google Shape;215;g2d2601a050f_0_11"/>
          <p:cNvPicPr preferRelativeResize="0"/>
          <p:nvPr/>
        </p:nvPicPr>
        <p:blipFill rotWithShape="1">
          <a:blip r:embed="rId5">
            <a:alphaModFix/>
          </a:blip>
          <a:srcRect b="0" l="0" r="0" t="0"/>
          <a:stretch/>
        </p:blipFill>
        <p:spPr>
          <a:xfrm>
            <a:off x="5161197" y="2797497"/>
            <a:ext cx="2205151" cy="517875"/>
          </a:xfrm>
          <a:prstGeom prst="rect">
            <a:avLst/>
          </a:prstGeom>
          <a:noFill/>
          <a:ln>
            <a:noFill/>
          </a:ln>
        </p:spPr>
      </p:pic>
      <p:pic>
        <p:nvPicPr>
          <p:cNvPr id="216" name="Google Shape;216;g2d2601a050f_0_11"/>
          <p:cNvPicPr preferRelativeResize="0"/>
          <p:nvPr/>
        </p:nvPicPr>
        <p:blipFill rotWithShape="1">
          <a:blip r:embed="rId6">
            <a:alphaModFix/>
          </a:blip>
          <a:srcRect b="0" l="0" r="0" t="0"/>
          <a:stretch/>
        </p:blipFill>
        <p:spPr>
          <a:xfrm>
            <a:off x="5535135" y="3348749"/>
            <a:ext cx="1457279" cy="572700"/>
          </a:xfrm>
          <a:prstGeom prst="rect">
            <a:avLst/>
          </a:prstGeom>
          <a:noFill/>
          <a:ln>
            <a:noFill/>
          </a:ln>
        </p:spPr>
      </p:pic>
      <p:sp>
        <p:nvSpPr>
          <p:cNvPr id="217" name="Google Shape;217;g2d2601a050f_0_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218" name="Google Shape;218;g2d2601a050f_0_11"/>
          <p:cNvSpPr txBox="1"/>
          <p:nvPr/>
        </p:nvSpPr>
        <p:spPr>
          <a:xfrm>
            <a:off x="-76550" y="4835700"/>
            <a:ext cx="3376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none" cap="none" strike="noStrike">
                <a:solidFill>
                  <a:srgbClr val="1A1A1A"/>
                </a:solidFill>
                <a:highlight>
                  <a:srgbClr val="FFFFFF"/>
                </a:highlight>
                <a:latin typeface="Arial"/>
                <a:ea typeface="Arial"/>
                <a:cs typeface="Arial"/>
                <a:sym typeface="Arial"/>
              </a:rPr>
              <a:t>[Красильников Н.Н. Цифровая обработка 2D и 3D изображений]</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Типы изображений</a:t>
            </a:r>
            <a:endParaRPr/>
          </a:p>
        </p:txBody>
      </p:sp>
      <p:sp>
        <p:nvSpPr>
          <p:cNvPr id="224" name="Google Shape;224;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1200"/>
              </a:spcBef>
              <a:spcAft>
                <a:spcPts val="0"/>
              </a:spcAft>
              <a:buClr>
                <a:schemeClr val="dk1"/>
              </a:buClr>
              <a:buSzPct val="61109"/>
              <a:buFont typeface="Arial"/>
              <a:buNone/>
            </a:pPr>
            <a:r>
              <a:rPr lang="ru">
                <a:solidFill>
                  <a:schemeClr val="dk1"/>
                </a:solidFill>
                <a:highlight>
                  <a:srgbClr val="FFFFFF"/>
                </a:highlight>
              </a:rPr>
              <a:t>Растровые</a:t>
            </a:r>
            <a:endParaRPr>
              <a:solidFill>
                <a:schemeClr val="dk1"/>
              </a:solidFill>
              <a:highlight>
                <a:srgbClr val="FFFFFF"/>
              </a:highlight>
            </a:endParaRPr>
          </a:p>
          <a:p>
            <a:pPr indent="-334327" lvl="0" marL="457200" rtl="0" algn="l">
              <a:lnSpc>
                <a:spcPct val="115000"/>
              </a:lnSpc>
              <a:spcBef>
                <a:spcPts val="1200"/>
              </a:spcBef>
              <a:spcAft>
                <a:spcPts val="0"/>
              </a:spcAft>
              <a:buClr>
                <a:schemeClr val="dk1"/>
              </a:buClr>
              <a:buSzPct val="100000"/>
              <a:buAutoNum type="arabicPeriod"/>
            </a:pPr>
            <a:r>
              <a:rPr lang="ru">
                <a:solidFill>
                  <a:schemeClr val="dk1"/>
                </a:solidFill>
                <a:highlight>
                  <a:srgbClr val="FFFFFF"/>
                </a:highlight>
              </a:rPr>
              <a:t>Число каналов (1-1000)</a:t>
            </a:r>
            <a:endParaRPr>
              <a:solidFill>
                <a:schemeClr val="dk1"/>
              </a:solidFill>
              <a:highlight>
                <a:srgbClr val="FFFFFF"/>
              </a:highlight>
            </a:endParaRPr>
          </a:p>
          <a:p>
            <a:pPr indent="-334327" lvl="0" marL="457200" rtl="0" algn="l">
              <a:lnSpc>
                <a:spcPct val="115000"/>
              </a:lnSpc>
              <a:spcBef>
                <a:spcPts val="0"/>
              </a:spcBef>
              <a:spcAft>
                <a:spcPts val="0"/>
              </a:spcAft>
              <a:buClr>
                <a:schemeClr val="dk1"/>
              </a:buClr>
              <a:buSzPct val="100000"/>
              <a:buAutoNum type="arabicPeriod"/>
            </a:pPr>
            <a:r>
              <a:rPr lang="ru">
                <a:solidFill>
                  <a:schemeClr val="dk1"/>
                </a:solidFill>
                <a:highlight>
                  <a:srgbClr val="FFFFFF"/>
                </a:highlight>
              </a:rPr>
              <a:t>Разрядность</a:t>
            </a:r>
            <a:endParaRPr>
              <a:solidFill>
                <a:schemeClr val="dk1"/>
              </a:solidFill>
              <a:highlight>
                <a:srgbClr val="FFFFFF"/>
              </a:highlight>
            </a:endParaRPr>
          </a:p>
          <a:p>
            <a:pPr indent="-334327" lvl="0" marL="457200" rtl="0" algn="l">
              <a:lnSpc>
                <a:spcPct val="115000"/>
              </a:lnSpc>
              <a:spcBef>
                <a:spcPts val="0"/>
              </a:spcBef>
              <a:spcAft>
                <a:spcPts val="0"/>
              </a:spcAft>
              <a:buClr>
                <a:schemeClr val="dk1"/>
              </a:buClr>
              <a:buSzPct val="100000"/>
              <a:buAutoNum type="arabicPeriod"/>
            </a:pPr>
            <a:r>
              <a:rPr lang="ru">
                <a:solidFill>
                  <a:schemeClr val="dk1"/>
                </a:solidFill>
                <a:highlight>
                  <a:srgbClr val="FFFFFF"/>
                </a:highlight>
              </a:rPr>
              <a:t>Размер</a:t>
            </a:r>
            <a:endParaRPr>
              <a:solidFill>
                <a:schemeClr val="dk1"/>
              </a:solidFill>
              <a:highlight>
                <a:srgbClr val="FFFFFF"/>
              </a:highlight>
            </a:endParaRPr>
          </a:p>
          <a:p>
            <a:pPr indent="-334327" lvl="0" marL="457200" rtl="0" algn="l">
              <a:lnSpc>
                <a:spcPct val="115000"/>
              </a:lnSpc>
              <a:spcBef>
                <a:spcPts val="0"/>
              </a:spcBef>
              <a:spcAft>
                <a:spcPts val="0"/>
              </a:spcAft>
              <a:buClr>
                <a:schemeClr val="dk1"/>
              </a:buClr>
              <a:buSzPct val="100000"/>
              <a:buAutoNum type="arabicPeriod"/>
            </a:pPr>
            <a:r>
              <a:rPr lang="ru">
                <a:solidFill>
                  <a:schemeClr val="dk1"/>
                </a:solidFill>
                <a:highlight>
                  <a:srgbClr val="FFFFFF"/>
                </a:highlight>
              </a:rPr>
              <a:t>С временной шкалой</a:t>
            </a:r>
            <a:endParaRPr>
              <a:solidFill>
                <a:schemeClr val="dk1"/>
              </a:solidFill>
              <a:highlight>
                <a:srgbClr val="FFFFFF"/>
              </a:highlight>
            </a:endParaRPr>
          </a:p>
          <a:p>
            <a:pPr indent="0" lvl="0" marL="0" rtl="0" algn="l">
              <a:lnSpc>
                <a:spcPct val="115000"/>
              </a:lnSpc>
              <a:spcBef>
                <a:spcPts val="1200"/>
              </a:spcBef>
              <a:spcAft>
                <a:spcPts val="0"/>
              </a:spcAft>
              <a:buSzPct val="108107"/>
              <a:buNone/>
            </a:pPr>
            <a:r>
              <a:t/>
            </a:r>
            <a:endParaRPr/>
          </a:p>
          <a:p>
            <a:pPr indent="0" lvl="0" marL="0" rtl="0" algn="l">
              <a:lnSpc>
                <a:spcPct val="115000"/>
              </a:lnSpc>
              <a:spcBef>
                <a:spcPts val="1200"/>
              </a:spcBef>
              <a:spcAft>
                <a:spcPts val="0"/>
              </a:spcAft>
              <a:buClr>
                <a:schemeClr val="dk1"/>
              </a:buClr>
              <a:buSzPct val="61109"/>
              <a:buFont typeface="Arial"/>
              <a:buNone/>
            </a:pPr>
            <a:r>
              <a:rPr lang="ru">
                <a:solidFill>
                  <a:schemeClr val="dk1"/>
                </a:solidFill>
                <a:highlight>
                  <a:srgbClr val="FFFFFF"/>
                </a:highlight>
              </a:rPr>
              <a:t>Векторные</a:t>
            </a:r>
            <a:endParaRPr>
              <a:solidFill>
                <a:schemeClr val="dk1"/>
              </a:solidFill>
              <a:highlight>
                <a:srgbClr val="FFFFFF"/>
              </a:highlight>
            </a:endParaRPr>
          </a:p>
          <a:p>
            <a:pPr indent="-334327" lvl="0" marL="457200" rtl="0" algn="l">
              <a:lnSpc>
                <a:spcPct val="115000"/>
              </a:lnSpc>
              <a:spcBef>
                <a:spcPts val="1200"/>
              </a:spcBef>
              <a:spcAft>
                <a:spcPts val="0"/>
              </a:spcAft>
              <a:buClr>
                <a:schemeClr val="dk1"/>
              </a:buClr>
              <a:buSzPct val="100000"/>
              <a:buAutoNum type="arabicPeriod"/>
            </a:pPr>
            <a:r>
              <a:rPr lang="ru">
                <a:solidFill>
                  <a:schemeClr val="dk1"/>
                </a:solidFill>
                <a:highlight>
                  <a:srgbClr val="FFFFFF"/>
                </a:highlight>
              </a:rPr>
              <a:t>Число каналов</a:t>
            </a:r>
            <a:endParaRPr>
              <a:solidFill>
                <a:schemeClr val="dk1"/>
              </a:solidFill>
              <a:highlight>
                <a:srgbClr val="FFFFFF"/>
              </a:highlight>
            </a:endParaRPr>
          </a:p>
          <a:p>
            <a:pPr indent="-334327" lvl="0" marL="457200" rtl="0" algn="l">
              <a:lnSpc>
                <a:spcPct val="115000"/>
              </a:lnSpc>
              <a:spcBef>
                <a:spcPts val="0"/>
              </a:spcBef>
              <a:spcAft>
                <a:spcPts val="0"/>
              </a:spcAft>
              <a:buClr>
                <a:schemeClr val="dk1"/>
              </a:buClr>
              <a:buSzPct val="100000"/>
              <a:buAutoNum type="arabicPeriod"/>
            </a:pPr>
            <a:r>
              <a:rPr lang="ru">
                <a:solidFill>
                  <a:schemeClr val="dk1"/>
                </a:solidFill>
                <a:highlight>
                  <a:srgbClr val="FFFFFF"/>
                </a:highlight>
              </a:rPr>
              <a:t>Тип контейнера</a:t>
            </a:r>
            <a:endParaRPr>
              <a:solidFill>
                <a:schemeClr val="dk1"/>
              </a:solidFill>
              <a:highlight>
                <a:srgbClr val="FFFFFF"/>
              </a:highlight>
            </a:endParaRPr>
          </a:p>
          <a:p>
            <a:pPr indent="0" lvl="0" marL="0" rtl="0" algn="l">
              <a:lnSpc>
                <a:spcPct val="115000"/>
              </a:lnSpc>
              <a:spcBef>
                <a:spcPts val="1200"/>
              </a:spcBef>
              <a:spcAft>
                <a:spcPts val="1200"/>
              </a:spcAft>
              <a:buSzPct val="108107"/>
              <a:buNone/>
            </a:pPr>
            <a:r>
              <a:t/>
            </a:r>
            <a:endParaRPr/>
          </a:p>
        </p:txBody>
      </p:sp>
      <p:pic>
        <p:nvPicPr>
          <p:cNvPr id="225" name="Google Shape;225;p3"/>
          <p:cNvPicPr preferRelativeResize="0"/>
          <p:nvPr/>
        </p:nvPicPr>
        <p:blipFill rotWithShape="1">
          <a:blip r:embed="rId3">
            <a:alphaModFix/>
          </a:blip>
          <a:srcRect b="0" l="0" r="0" t="0"/>
          <a:stretch/>
        </p:blipFill>
        <p:spPr>
          <a:xfrm>
            <a:off x="3535150" y="640021"/>
            <a:ext cx="5608849" cy="1391350"/>
          </a:xfrm>
          <a:prstGeom prst="rect">
            <a:avLst/>
          </a:prstGeom>
          <a:noFill/>
          <a:ln>
            <a:noFill/>
          </a:ln>
        </p:spPr>
      </p:pic>
      <p:pic>
        <p:nvPicPr>
          <p:cNvPr id="226" name="Google Shape;226;p3"/>
          <p:cNvPicPr preferRelativeResize="0"/>
          <p:nvPr/>
        </p:nvPicPr>
        <p:blipFill rotWithShape="1">
          <a:blip r:embed="rId4">
            <a:alphaModFix/>
          </a:blip>
          <a:srcRect b="0" l="3042" r="5822" t="9378"/>
          <a:stretch/>
        </p:blipFill>
        <p:spPr>
          <a:xfrm>
            <a:off x="3535150" y="3439975"/>
            <a:ext cx="2433299" cy="1457525"/>
          </a:xfrm>
          <a:prstGeom prst="rect">
            <a:avLst/>
          </a:prstGeom>
          <a:noFill/>
          <a:ln>
            <a:noFill/>
          </a:ln>
        </p:spPr>
      </p:pic>
      <p:pic>
        <p:nvPicPr>
          <p:cNvPr id="227" name="Google Shape;227;p3"/>
          <p:cNvPicPr preferRelativeResize="0"/>
          <p:nvPr/>
        </p:nvPicPr>
        <p:blipFill rotWithShape="1">
          <a:blip r:embed="rId5">
            <a:alphaModFix/>
          </a:blip>
          <a:srcRect b="0" l="0" r="0" t="0"/>
          <a:stretch/>
        </p:blipFill>
        <p:spPr>
          <a:xfrm>
            <a:off x="3535150" y="2031375"/>
            <a:ext cx="5608849" cy="1274351"/>
          </a:xfrm>
          <a:prstGeom prst="rect">
            <a:avLst/>
          </a:prstGeom>
          <a:noFill/>
          <a:ln>
            <a:noFill/>
          </a:ln>
        </p:spPr>
      </p:pic>
      <p:sp>
        <p:nvSpPr>
          <p:cNvPr id="228" name="Google Shape;22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229" name="Google Shape;229;p3"/>
          <p:cNvSpPr txBox="1"/>
          <p:nvPr/>
        </p:nvSpPr>
        <p:spPr>
          <a:xfrm>
            <a:off x="-85025" y="4897500"/>
            <a:ext cx="1938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6"/>
              </a:rPr>
              <a:t>https://dzen.ru/a/XoOcebsxwmecbo_A</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3254db9051c_0_0"/>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85714"/>
              <a:buNone/>
            </a:pPr>
            <a:r>
              <a:rPr lang="ru"/>
              <a:t>О Себе</a:t>
            </a:r>
            <a:endParaRPr/>
          </a:p>
        </p:txBody>
      </p:sp>
      <p:sp>
        <p:nvSpPr>
          <p:cNvPr id="61" name="Google Shape;61;g3254db9051c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62" name="Google Shape;62;g3254db9051c_0_0"/>
          <p:cNvSpPr txBox="1"/>
          <p:nvPr/>
        </p:nvSpPr>
        <p:spPr>
          <a:xfrm>
            <a:off x="311700" y="1152475"/>
            <a:ext cx="31788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ru">
                <a:solidFill>
                  <a:srgbClr val="595959"/>
                </a:solidFill>
              </a:rPr>
              <a:t>Преподаватель:</a:t>
            </a:r>
            <a:r>
              <a:rPr lang="ru">
                <a:solidFill>
                  <a:srgbClr val="595959"/>
                </a:solidFill>
              </a:rPr>
              <a:t> Илья Башаров</a:t>
            </a:r>
            <a:endParaRPr b="1">
              <a:solidFill>
                <a:srgbClr val="595959"/>
              </a:solidFill>
            </a:endParaRPr>
          </a:p>
          <a:p>
            <a:pPr indent="0" lvl="0" marL="0" rtl="0" algn="l">
              <a:lnSpc>
                <a:spcPct val="115000"/>
              </a:lnSpc>
              <a:spcBef>
                <a:spcPts val="0"/>
              </a:spcBef>
              <a:spcAft>
                <a:spcPts val="0"/>
              </a:spcAft>
              <a:buNone/>
            </a:pPr>
            <a:r>
              <a:rPr b="1" lang="ru">
                <a:solidFill>
                  <a:srgbClr val="595959"/>
                </a:solidFill>
              </a:rPr>
              <a:t>Альма-Матер: Физтех &amp; Сколтех</a:t>
            </a:r>
            <a:br>
              <a:rPr b="1" lang="ru">
                <a:solidFill>
                  <a:srgbClr val="595959"/>
                </a:solidFill>
              </a:rPr>
            </a:br>
            <a:r>
              <a:rPr b="1" lang="ru">
                <a:solidFill>
                  <a:srgbClr val="595959"/>
                </a:solidFill>
              </a:rPr>
              <a:t>Работал: Huawei, SAIC</a:t>
            </a:r>
            <a:endParaRPr b="1">
              <a:solidFill>
                <a:srgbClr val="595959"/>
              </a:solidFill>
            </a:endParaRPr>
          </a:p>
          <a:p>
            <a:pPr indent="0" lvl="0" marL="0" rtl="0" algn="l">
              <a:lnSpc>
                <a:spcPct val="115000"/>
              </a:lnSpc>
              <a:spcBef>
                <a:spcPts val="0"/>
              </a:spcBef>
              <a:spcAft>
                <a:spcPts val="0"/>
              </a:spcAft>
              <a:buNone/>
            </a:pPr>
            <a:r>
              <a:rPr b="1" lang="ru">
                <a:solidFill>
                  <a:srgbClr val="595959"/>
                </a:solidFill>
              </a:rPr>
              <a:t>Сейчас: Сбер x НКБ Технологии</a:t>
            </a:r>
            <a:endParaRPr b="1">
              <a:solidFill>
                <a:srgbClr val="595959"/>
              </a:solidFill>
            </a:endParaRPr>
          </a:p>
          <a:p>
            <a:pPr indent="0" lvl="0" marL="0" rtl="0" algn="l">
              <a:lnSpc>
                <a:spcPct val="115000"/>
              </a:lnSpc>
              <a:spcBef>
                <a:spcPts val="0"/>
              </a:spcBef>
              <a:spcAft>
                <a:spcPts val="0"/>
              </a:spcAft>
              <a:buNone/>
            </a:pPr>
            <a:r>
              <a:t/>
            </a:r>
            <a:endParaRPr b="1">
              <a:solidFill>
                <a:srgbClr val="595959"/>
              </a:solidFill>
            </a:endParaRPr>
          </a:p>
        </p:txBody>
      </p:sp>
      <p:pic>
        <p:nvPicPr>
          <p:cNvPr id="63" name="Google Shape;63;g3254db9051c_0_0"/>
          <p:cNvPicPr preferRelativeResize="0"/>
          <p:nvPr/>
        </p:nvPicPr>
        <p:blipFill>
          <a:blip r:embed="rId3">
            <a:alphaModFix/>
          </a:blip>
          <a:stretch>
            <a:fillRect/>
          </a:stretch>
        </p:blipFill>
        <p:spPr>
          <a:xfrm>
            <a:off x="718537" y="2451325"/>
            <a:ext cx="2365125" cy="2117549"/>
          </a:xfrm>
          <a:prstGeom prst="rect">
            <a:avLst/>
          </a:prstGeom>
          <a:noFill/>
          <a:ln>
            <a:noFill/>
          </a:ln>
        </p:spPr>
      </p:pic>
      <p:pic>
        <p:nvPicPr>
          <p:cNvPr id="64" name="Google Shape;64;g3254db9051c_0_0" title="Crane positioning and people detection demo">
            <a:hlinkClick r:id="rId4"/>
          </p:cNvPr>
          <p:cNvPicPr preferRelativeResize="0"/>
          <p:nvPr/>
        </p:nvPicPr>
        <p:blipFill>
          <a:blip r:embed="rId5">
            <a:alphaModFix/>
          </a:blip>
          <a:stretch>
            <a:fillRect/>
          </a:stretch>
        </p:blipFill>
        <p:spPr>
          <a:xfrm>
            <a:off x="3760899" y="1830050"/>
            <a:ext cx="5071400" cy="2852675"/>
          </a:xfrm>
          <a:prstGeom prst="rect">
            <a:avLst/>
          </a:prstGeom>
          <a:noFill/>
          <a:ln>
            <a:noFill/>
          </a:ln>
        </p:spPr>
      </p:pic>
      <p:sp>
        <p:nvSpPr>
          <p:cNvPr id="65" name="Google Shape;65;g3254db9051c_0_0"/>
          <p:cNvSpPr txBox="1"/>
          <p:nvPr/>
        </p:nvSpPr>
        <p:spPr>
          <a:xfrm>
            <a:off x="4796600" y="1223788"/>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a:solidFill>
                  <a:srgbClr val="595959"/>
                </a:solidFill>
              </a:rPr>
              <a:t>Про НКБ Технологии:</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Как хранятся изображения</a:t>
            </a:r>
            <a:endParaRPr/>
          </a:p>
        </p:txBody>
      </p:sp>
      <p:pic>
        <p:nvPicPr>
          <p:cNvPr id="235" name="Google Shape;235;p5"/>
          <p:cNvPicPr preferRelativeResize="0"/>
          <p:nvPr/>
        </p:nvPicPr>
        <p:blipFill rotWithShape="1">
          <a:blip r:embed="rId3">
            <a:alphaModFix/>
          </a:blip>
          <a:srcRect b="0" l="0" r="0" t="0"/>
          <a:stretch/>
        </p:blipFill>
        <p:spPr>
          <a:xfrm>
            <a:off x="919101" y="1099199"/>
            <a:ext cx="7305800" cy="3099975"/>
          </a:xfrm>
          <a:prstGeom prst="rect">
            <a:avLst/>
          </a:prstGeom>
          <a:noFill/>
          <a:ln>
            <a:noFill/>
          </a:ln>
        </p:spPr>
      </p:pic>
      <p:sp>
        <p:nvSpPr>
          <p:cNvPr id="236" name="Google Shape;236;p5"/>
          <p:cNvSpPr txBox="1"/>
          <p:nvPr/>
        </p:nvSpPr>
        <p:spPr>
          <a:xfrm>
            <a:off x="3582850" y="4137000"/>
            <a:ext cx="3490500" cy="100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1200"/>
              </a:spcBef>
              <a:spcAft>
                <a:spcPts val="0"/>
              </a:spcAft>
              <a:buClr>
                <a:schemeClr val="dk1"/>
              </a:buClr>
              <a:buSzPts val="1200"/>
              <a:buFont typeface="Arial"/>
              <a:buAutoNum type="arabicPeriod"/>
            </a:pPr>
            <a:r>
              <a:rPr b="0" i="0" lang="ru" sz="1200" u="none" cap="none" strike="noStrike">
                <a:solidFill>
                  <a:schemeClr val="dk1"/>
                </a:solidFill>
                <a:highlight>
                  <a:srgbClr val="FFFFFF"/>
                </a:highlight>
                <a:latin typeface="Arial"/>
                <a:ea typeface="Arial"/>
                <a:cs typeface="Arial"/>
                <a:sym typeface="Arial"/>
              </a:rPr>
              <a:t>Отражение по вертикали и горизонтали</a:t>
            </a:r>
            <a:endParaRPr b="0" i="0" sz="1200" u="none" cap="none" strike="noStrike">
              <a:solidFill>
                <a:schemeClr val="dk1"/>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b="0" i="0" lang="ru" sz="1200" u="none" cap="none" strike="noStrike">
                <a:solidFill>
                  <a:schemeClr val="dk1"/>
                </a:solidFill>
                <a:highlight>
                  <a:srgbClr val="FFFFFF"/>
                </a:highlight>
                <a:latin typeface="Arial"/>
                <a:ea typeface="Arial"/>
                <a:cs typeface="Arial"/>
                <a:sym typeface="Arial"/>
              </a:rPr>
              <a:t>Выделение одного канала</a:t>
            </a:r>
            <a:endParaRPr b="0" i="0" sz="1200" u="none" cap="none" strike="noStrike">
              <a:solidFill>
                <a:schemeClr val="dk1"/>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b="0" i="0" lang="ru" sz="1200" u="none" cap="none" strike="noStrike">
                <a:solidFill>
                  <a:schemeClr val="dk1"/>
                </a:solidFill>
                <a:highlight>
                  <a:srgbClr val="FFFFFF"/>
                </a:highlight>
                <a:latin typeface="Arial"/>
                <a:ea typeface="Arial"/>
                <a:cs typeface="Arial"/>
                <a:sym typeface="Arial"/>
              </a:rPr>
              <a:t>Мгновенное выделение окна</a:t>
            </a:r>
            <a:endParaRPr b="0" i="0" sz="1200" u="none" cap="none" strike="noStrike">
              <a:solidFill>
                <a:schemeClr val="dk1"/>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b="0" i="0" lang="ru" sz="1200" u="none" cap="none" strike="noStrike">
                <a:solidFill>
                  <a:schemeClr val="dk1"/>
                </a:solidFill>
                <a:highlight>
                  <a:srgbClr val="FFFFFF"/>
                </a:highlight>
                <a:latin typeface="Arial"/>
                <a:ea typeface="Arial"/>
                <a:cs typeface="Arial"/>
                <a:sym typeface="Arial"/>
              </a:rPr>
              <a:t>Быстрый подсчет сумм в окне</a:t>
            </a:r>
            <a:endParaRPr b="0" i="0" sz="1200" u="none" cap="none" strike="noStrike">
              <a:solidFill>
                <a:schemeClr val="dk1"/>
              </a:solidFill>
              <a:highlight>
                <a:srgbClr val="FFFFFF"/>
              </a:highlight>
              <a:latin typeface="Arial"/>
              <a:ea typeface="Arial"/>
              <a:cs typeface="Arial"/>
              <a:sym typeface="Arial"/>
            </a:endParaRPr>
          </a:p>
        </p:txBody>
      </p:sp>
      <p:sp>
        <p:nvSpPr>
          <p:cNvPr id="237" name="Google Shape;237;p5"/>
          <p:cNvSpPr txBox="1"/>
          <p:nvPr/>
        </p:nvSpPr>
        <p:spPr>
          <a:xfrm>
            <a:off x="1619400" y="4455600"/>
            <a:ext cx="2055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200"/>
              <a:buFont typeface="Arial"/>
              <a:buNone/>
            </a:pPr>
            <a:r>
              <a:rPr b="1" i="0" lang="ru" sz="1200" u="none" cap="none" strike="noStrike">
                <a:solidFill>
                  <a:schemeClr val="dk1"/>
                </a:solidFill>
                <a:highlight>
                  <a:srgbClr val="FFFFFF"/>
                </a:highlight>
                <a:latin typeface="Arial"/>
                <a:ea typeface="Arial"/>
                <a:cs typeface="Arial"/>
                <a:sym typeface="Arial"/>
              </a:rPr>
              <a:t>Мгновенные операции:</a:t>
            </a:r>
            <a:endParaRPr b="1" i="0" sz="1400" u="none" cap="none" strike="noStrike">
              <a:solidFill>
                <a:srgbClr val="000000"/>
              </a:solidFill>
              <a:latin typeface="Arial"/>
              <a:ea typeface="Arial"/>
              <a:cs typeface="Arial"/>
              <a:sym typeface="Arial"/>
            </a:endParaRPr>
          </a:p>
        </p:txBody>
      </p:sp>
      <p:sp>
        <p:nvSpPr>
          <p:cNvPr id="238" name="Google Shape;23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239" name="Google Shape;239;p5"/>
          <p:cNvSpPr txBox="1"/>
          <p:nvPr/>
        </p:nvSpPr>
        <p:spPr>
          <a:xfrm>
            <a:off x="-76525" y="4875925"/>
            <a:ext cx="1803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4"/>
              </a:rPr>
              <a:t>https://flectone.ru/bitmap-scan.html</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257111b4ab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Цветовые пространства</a:t>
            </a:r>
            <a:endParaRPr/>
          </a:p>
        </p:txBody>
      </p:sp>
      <p:sp>
        <p:nvSpPr>
          <p:cNvPr id="245" name="Google Shape;245;g3257111b4ab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pic>
        <p:nvPicPr>
          <p:cNvPr id="246" name="Google Shape;246;g3257111b4ab_0_0"/>
          <p:cNvPicPr preferRelativeResize="0"/>
          <p:nvPr/>
        </p:nvPicPr>
        <p:blipFill>
          <a:blip r:embed="rId3">
            <a:alphaModFix/>
          </a:blip>
          <a:stretch>
            <a:fillRect/>
          </a:stretch>
        </p:blipFill>
        <p:spPr>
          <a:xfrm>
            <a:off x="399250" y="2843499"/>
            <a:ext cx="8345525" cy="2034775"/>
          </a:xfrm>
          <a:prstGeom prst="rect">
            <a:avLst/>
          </a:prstGeom>
          <a:noFill/>
          <a:ln>
            <a:noFill/>
          </a:ln>
        </p:spPr>
      </p:pic>
      <p:pic>
        <p:nvPicPr>
          <p:cNvPr id="247" name="Google Shape;247;g3257111b4ab_0_0"/>
          <p:cNvPicPr preferRelativeResize="0"/>
          <p:nvPr/>
        </p:nvPicPr>
        <p:blipFill>
          <a:blip r:embed="rId4">
            <a:alphaModFix/>
          </a:blip>
          <a:stretch>
            <a:fillRect/>
          </a:stretch>
        </p:blipFill>
        <p:spPr>
          <a:xfrm>
            <a:off x="457450" y="1424825"/>
            <a:ext cx="1764025" cy="1418675"/>
          </a:xfrm>
          <a:prstGeom prst="rect">
            <a:avLst/>
          </a:prstGeom>
          <a:noFill/>
          <a:ln>
            <a:noFill/>
          </a:ln>
        </p:spPr>
      </p:pic>
      <p:sp>
        <p:nvSpPr>
          <p:cNvPr id="248" name="Google Shape;248;g3257111b4ab_0_0"/>
          <p:cNvSpPr txBox="1"/>
          <p:nvPr/>
        </p:nvSpPr>
        <p:spPr>
          <a:xfrm>
            <a:off x="2452425" y="1851563"/>
            <a:ext cx="3000000" cy="5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150">
                <a:solidFill>
                  <a:srgbClr val="1A1A1A"/>
                </a:solidFill>
              </a:rPr>
              <a:t>Нормализованная</a:t>
            </a:r>
            <a:r>
              <a:rPr lang="ru" sz="1150">
                <a:solidFill>
                  <a:srgbClr val="1A1A1A"/>
                </a:solidFill>
              </a:rPr>
              <a:t> ф</a:t>
            </a:r>
            <a:r>
              <a:rPr lang="ru" sz="1150">
                <a:solidFill>
                  <a:srgbClr val="1A1A1A"/>
                </a:solidFill>
              </a:rPr>
              <a:t>ункция</a:t>
            </a:r>
            <a:r>
              <a:rPr lang="ru" sz="1150">
                <a:solidFill>
                  <a:srgbClr val="1A1A1A"/>
                </a:solidFill>
              </a:rPr>
              <a:t> цветового </a:t>
            </a:r>
            <a:r>
              <a:rPr lang="ru" sz="1150">
                <a:solidFill>
                  <a:srgbClr val="1A1A1A"/>
                </a:solidFill>
              </a:rPr>
              <a:t>соответствия</a:t>
            </a:r>
            <a:endParaRPr/>
          </a:p>
        </p:txBody>
      </p:sp>
      <p:sp>
        <p:nvSpPr>
          <p:cNvPr id="249" name="Google Shape;249;g3257111b4ab_0_0"/>
          <p:cNvSpPr txBox="1"/>
          <p:nvPr/>
        </p:nvSpPr>
        <p:spPr>
          <a:xfrm>
            <a:off x="399250" y="101772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ru" sz="1050">
                <a:solidFill>
                  <a:srgbClr val="202122"/>
                </a:solidFill>
              </a:rPr>
              <a:t>RGB</a:t>
            </a:r>
            <a:r>
              <a:rPr i="1" lang="ru" sz="1050">
                <a:solidFill>
                  <a:srgbClr val="202122"/>
                </a:solidFill>
              </a:rPr>
              <a:t> - красный, зеленый, белый</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257111b4ab_0_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Цветовые пространства</a:t>
            </a:r>
            <a:endParaRPr/>
          </a:p>
        </p:txBody>
      </p:sp>
      <p:sp>
        <p:nvSpPr>
          <p:cNvPr id="255" name="Google Shape;255;g3257111b4ab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256" name="Google Shape;256;g3257111b4ab_0_41"/>
          <p:cNvSpPr txBox="1"/>
          <p:nvPr/>
        </p:nvSpPr>
        <p:spPr>
          <a:xfrm>
            <a:off x="399250" y="1017725"/>
            <a:ext cx="6986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ru" sz="1050">
                <a:solidFill>
                  <a:srgbClr val="202122"/>
                </a:solidFill>
              </a:rPr>
              <a:t>YUV</a:t>
            </a:r>
            <a:r>
              <a:rPr b="1" i="1" lang="ru" sz="1050">
                <a:solidFill>
                  <a:srgbClr val="202122"/>
                </a:solidFill>
              </a:rPr>
              <a:t> преобразование - </a:t>
            </a:r>
            <a:r>
              <a:rPr i="1" lang="ru" sz="1050">
                <a:solidFill>
                  <a:srgbClr val="202122"/>
                </a:solidFill>
              </a:rPr>
              <a:t>Y (Luma) и два цветоразностных компонента UV (Chroma)</a:t>
            </a:r>
            <a:endParaRPr/>
          </a:p>
        </p:txBody>
      </p:sp>
      <p:pic>
        <p:nvPicPr>
          <p:cNvPr id="257" name="Google Shape;257;g3257111b4ab_0_41"/>
          <p:cNvPicPr preferRelativeResize="0"/>
          <p:nvPr/>
        </p:nvPicPr>
        <p:blipFill>
          <a:blip r:embed="rId3">
            <a:alphaModFix/>
          </a:blip>
          <a:stretch>
            <a:fillRect/>
          </a:stretch>
        </p:blipFill>
        <p:spPr>
          <a:xfrm>
            <a:off x="152400" y="2901625"/>
            <a:ext cx="8839197" cy="1761593"/>
          </a:xfrm>
          <a:prstGeom prst="rect">
            <a:avLst/>
          </a:prstGeom>
          <a:noFill/>
          <a:ln>
            <a:noFill/>
          </a:ln>
        </p:spPr>
      </p:pic>
      <p:pic>
        <p:nvPicPr>
          <p:cNvPr id="258" name="Google Shape;258;g3257111b4ab_0_41"/>
          <p:cNvPicPr preferRelativeResize="0"/>
          <p:nvPr/>
        </p:nvPicPr>
        <p:blipFill>
          <a:blip r:embed="rId4">
            <a:alphaModFix/>
          </a:blip>
          <a:stretch>
            <a:fillRect/>
          </a:stretch>
        </p:blipFill>
        <p:spPr>
          <a:xfrm>
            <a:off x="399250" y="1494525"/>
            <a:ext cx="4592000" cy="1168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257111b4ab_0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Цветовые пространства</a:t>
            </a:r>
            <a:endParaRPr/>
          </a:p>
        </p:txBody>
      </p:sp>
      <p:sp>
        <p:nvSpPr>
          <p:cNvPr id="264" name="Google Shape;264;g3257111b4ab_0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265" name="Google Shape;265;g3257111b4ab_0_30"/>
          <p:cNvSpPr txBox="1"/>
          <p:nvPr/>
        </p:nvSpPr>
        <p:spPr>
          <a:xfrm>
            <a:off x="399250" y="1017725"/>
            <a:ext cx="69861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ru" sz="1050">
                <a:solidFill>
                  <a:srgbClr val="202122"/>
                </a:solidFill>
              </a:rPr>
              <a:t>Тривиальное преобразование </a:t>
            </a:r>
            <a:r>
              <a:rPr lang="ru" sz="1150">
                <a:solidFill>
                  <a:srgbClr val="1A1A1A"/>
                </a:solidFill>
                <a:highlight>
                  <a:srgbClr val="FFFFFF"/>
                </a:highlight>
              </a:rPr>
              <a:t>M = (R+G+B)/3, </a:t>
            </a:r>
            <a:r>
              <a:rPr b="1" i="1" lang="ru" sz="1050">
                <a:solidFill>
                  <a:srgbClr val="202122"/>
                </a:solidFill>
              </a:rPr>
              <a:t>не эффективно</a:t>
            </a:r>
            <a:endParaRPr/>
          </a:p>
        </p:txBody>
      </p:sp>
      <p:pic>
        <p:nvPicPr>
          <p:cNvPr id="266" name="Google Shape;266;g3257111b4ab_0_30"/>
          <p:cNvPicPr preferRelativeResize="0"/>
          <p:nvPr/>
        </p:nvPicPr>
        <p:blipFill>
          <a:blip r:embed="rId3">
            <a:alphaModFix/>
          </a:blip>
          <a:stretch>
            <a:fillRect/>
          </a:stretch>
        </p:blipFill>
        <p:spPr>
          <a:xfrm>
            <a:off x="958738" y="1379525"/>
            <a:ext cx="7226516" cy="3459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257111b4ab_0_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Цветовые пространства</a:t>
            </a:r>
            <a:endParaRPr/>
          </a:p>
        </p:txBody>
      </p:sp>
      <p:sp>
        <p:nvSpPr>
          <p:cNvPr id="272" name="Google Shape;272;g3257111b4ab_0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273" name="Google Shape;273;g3257111b4ab_0_51"/>
          <p:cNvSpPr txBox="1"/>
          <p:nvPr/>
        </p:nvSpPr>
        <p:spPr>
          <a:xfrm>
            <a:off x="399250" y="1017725"/>
            <a:ext cx="6986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ru" sz="1050">
                <a:solidFill>
                  <a:srgbClr val="202122"/>
                </a:solidFill>
              </a:rPr>
              <a:t>Grayscale</a:t>
            </a:r>
            <a:r>
              <a:rPr b="1" i="1" lang="ru" sz="1050">
                <a:solidFill>
                  <a:srgbClr val="202122"/>
                </a:solidFill>
              </a:rPr>
              <a:t> преобразование - Y компонента YUV</a:t>
            </a:r>
            <a:endParaRPr/>
          </a:p>
        </p:txBody>
      </p:sp>
      <p:pic>
        <p:nvPicPr>
          <p:cNvPr id="274" name="Google Shape;274;g3257111b4ab_0_51"/>
          <p:cNvPicPr preferRelativeResize="0"/>
          <p:nvPr/>
        </p:nvPicPr>
        <p:blipFill>
          <a:blip r:embed="rId3">
            <a:alphaModFix/>
          </a:blip>
          <a:stretch>
            <a:fillRect/>
          </a:stretch>
        </p:blipFill>
        <p:spPr>
          <a:xfrm>
            <a:off x="399250" y="1449800"/>
            <a:ext cx="3825726" cy="492100"/>
          </a:xfrm>
          <a:prstGeom prst="rect">
            <a:avLst/>
          </a:prstGeom>
          <a:noFill/>
          <a:ln>
            <a:noFill/>
          </a:ln>
        </p:spPr>
      </p:pic>
      <p:pic>
        <p:nvPicPr>
          <p:cNvPr id="275" name="Google Shape;275;g3257111b4ab_0_51"/>
          <p:cNvPicPr preferRelativeResize="0"/>
          <p:nvPr/>
        </p:nvPicPr>
        <p:blipFill>
          <a:blip r:embed="rId4">
            <a:alphaModFix/>
          </a:blip>
          <a:stretch>
            <a:fillRect/>
          </a:stretch>
        </p:blipFill>
        <p:spPr>
          <a:xfrm>
            <a:off x="399250" y="2084600"/>
            <a:ext cx="5924550" cy="251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3257111b4ab_0_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Цветовые пространства</a:t>
            </a:r>
            <a:endParaRPr/>
          </a:p>
        </p:txBody>
      </p:sp>
      <p:sp>
        <p:nvSpPr>
          <p:cNvPr id="281" name="Google Shape;281;g3257111b4ab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pic>
        <p:nvPicPr>
          <p:cNvPr id="282" name="Google Shape;282;g3257111b4ab_0_12"/>
          <p:cNvPicPr preferRelativeResize="0"/>
          <p:nvPr/>
        </p:nvPicPr>
        <p:blipFill>
          <a:blip r:embed="rId3">
            <a:alphaModFix/>
          </a:blip>
          <a:stretch>
            <a:fillRect/>
          </a:stretch>
        </p:blipFill>
        <p:spPr>
          <a:xfrm>
            <a:off x="191225" y="2751622"/>
            <a:ext cx="8991600" cy="1791977"/>
          </a:xfrm>
          <a:prstGeom prst="rect">
            <a:avLst/>
          </a:prstGeom>
          <a:noFill/>
          <a:ln>
            <a:noFill/>
          </a:ln>
        </p:spPr>
      </p:pic>
      <p:sp>
        <p:nvSpPr>
          <p:cNvPr id="283" name="Google Shape;283;g3257111b4ab_0_12"/>
          <p:cNvSpPr txBox="1"/>
          <p:nvPr/>
        </p:nvSpPr>
        <p:spPr>
          <a:xfrm>
            <a:off x="388175" y="95105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ru" sz="1050">
                <a:solidFill>
                  <a:srgbClr val="202122"/>
                </a:solidFill>
              </a:rPr>
              <a:t>HSV</a:t>
            </a:r>
            <a:r>
              <a:rPr i="1" lang="ru" sz="1050">
                <a:solidFill>
                  <a:srgbClr val="202122"/>
                </a:solidFill>
              </a:rPr>
              <a:t> - </a:t>
            </a:r>
            <a:r>
              <a:rPr i="1" lang="ru" sz="1050">
                <a:solidFill>
                  <a:srgbClr val="202122"/>
                </a:solidFill>
              </a:rPr>
              <a:t>тон</a:t>
            </a:r>
            <a:r>
              <a:rPr lang="ru" sz="1050">
                <a:solidFill>
                  <a:srgbClr val="202122"/>
                </a:solidFill>
                <a:highlight>
                  <a:srgbClr val="FFFFFF"/>
                </a:highlight>
              </a:rPr>
              <a:t>, </a:t>
            </a:r>
            <a:r>
              <a:rPr i="1" lang="ru" sz="1050">
                <a:solidFill>
                  <a:srgbClr val="202122"/>
                </a:solidFill>
              </a:rPr>
              <a:t>насыщенность</a:t>
            </a:r>
            <a:r>
              <a:rPr lang="ru" sz="1050">
                <a:solidFill>
                  <a:srgbClr val="202122"/>
                </a:solidFill>
                <a:highlight>
                  <a:srgbClr val="FFFFFF"/>
                </a:highlight>
              </a:rPr>
              <a:t>, </a:t>
            </a:r>
            <a:r>
              <a:rPr i="1" lang="ru" sz="1050">
                <a:solidFill>
                  <a:srgbClr val="202122"/>
                </a:solidFill>
              </a:rPr>
              <a:t>яркость</a:t>
            </a:r>
            <a:endParaRPr/>
          </a:p>
        </p:txBody>
      </p:sp>
      <p:sp>
        <p:nvSpPr>
          <p:cNvPr id="284" name="Google Shape;284;g3257111b4ab_0_12"/>
          <p:cNvSpPr txBox="1"/>
          <p:nvPr/>
        </p:nvSpPr>
        <p:spPr>
          <a:xfrm>
            <a:off x="311700" y="1397475"/>
            <a:ext cx="653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chemeClr val="dk1"/>
                </a:solidFill>
              </a:rPr>
              <a:t>Цветовая модель HSV очень популярна среди дизайнеров и художников, т.к. в этой системе обеспечивается непосредственный контроль тона, насыщенности и яркости. Эти же свойства делают эту модель очень популярной в системах машинного зрения.</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Гистограммы изображения</a:t>
            </a:r>
            <a:endParaRPr/>
          </a:p>
        </p:txBody>
      </p:sp>
      <p:pic>
        <p:nvPicPr>
          <p:cNvPr id="290" name="Google Shape;290;p6"/>
          <p:cNvPicPr preferRelativeResize="0"/>
          <p:nvPr/>
        </p:nvPicPr>
        <p:blipFill rotWithShape="1">
          <a:blip r:embed="rId3">
            <a:alphaModFix/>
          </a:blip>
          <a:srcRect b="0" l="0" r="0" t="0"/>
          <a:stretch/>
        </p:blipFill>
        <p:spPr>
          <a:xfrm>
            <a:off x="6384438" y="629300"/>
            <a:ext cx="2394150" cy="1795600"/>
          </a:xfrm>
          <a:prstGeom prst="rect">
            <a:avLst/>
          </a:prstGeom>
          <a:noFill/>
          <a:ln>
            <a:noFill/>
          </a:ln>
        </p:spPr>
      </p:pic>
      <p:pic>
        <p:nvPicPr>
          <p:cNvPr id="291" name="Google Shape;291;p6"/>
          <p:cNvPicPr preferRelativeResize="0"/>
          <p:nvPr/>
        </p:nvPicPr>
        <p:blipFill rotWithShape="1">
          <a:blip r:embed="rId4">
            <a:alphaModFix/>
          </a:blip>
          <a:srcRect b="0" l="0" r="0" t="0"/>
          <a:stretch/>
        </p:blipFill>
        <p:spPr>
          <a:xfrm>
            <a:off x="6438150" y="2995475"/>
            <a:ext cx="2394150" cy="1835519"/>
          </a:xfrm>
          <a:prstGeom prst="rect">
            <a:avLst/>
          </a:prstGeom>
          <a:noFill/>
          <a:ln>
            <a:noFill/>
          </a:ln>
        </p:spPr>
      </p:pic>
      <p:pic>
        <p:nvPicPr>
          <p:cNvPr id="292" name="Google Shape;292;p6"/>
          <p:cNvPicPr preferRelativeResize="0"/>
          <p:nvPr/>
        </p:nvPicPr>
        <p:blipFill rotWithShape="1">
          <a:blip r:embed="rId5">
            <a:alphaModFix/>
          </a:blip>
          <a:srcRect b="0" l="0" r="0" t="0"/>
          <a:stretch/>
        </p:blipFill>
        <p:spPr>
          <a:xfrm>
            <a:off x="578950" y="1506851"/>
            <a:ext cx="4507925" cy="2487125"/>
          </a:xfrm>
          <a:prstGeom prst="rect">
            <a:avLst/>
          </a:prstGeom>
          <a:noFill/>
          <a:ln>
            <a:noFill/>
          </a:ln>
        </p:spPr>
      </p:pic>
      <p:cxnSp>
        <p:nvCxnSpPr>
          <p:cNvPr id="293" name="Google Shape;293;p6"/>
          <p:cNvCxnSpPr>
            <a:endCxn id="291" idx="0"/>
          </p:cNvCxnSpPr>
          <p:nvPr/>
        </p:nvCxnSpPr>
        <p:spPr>
          <a:xfrm>
            <a:off x="7635225" y="2551175"/>
            <a:ext cx="0" cy="444300"/>
          </a:xfrm>
          <a:prstGeom prst="straightConnector1">
            <a:avLst/>
          </a:prstGeom>
          <a:noFill/>
          <a:ln cap="flat" cmpd="sng" w="9525">
            <a:solidFill>
              <a:schemeClr val="dk2"/>
            </a:solidFill>
            <a:prstDash val="solid"/>
            <a:round/>
            <a:headEnd len="sm" w="sm" type="none"/>
            <a:tailEnd len="med" w="med" type="triangle"/>
          </a:ln>
        </p:spPr>
      </p:cxnSp>
      <p:sp>
        <p:nvSpPr>
          <p:cNvPr id="294" name="Google Shape;29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295" name="Google Shape;295;p6"/>
          <p:cNvSpPr txBox="1"/>
          <p:nvPr/>
        </p:nvSpPr>
        <p:spPr>
          <a:xfrm>
            <a:off x="-51025" y="4712400"/>
            <a:ext cx="2394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6"/>
              </a:rPr>
              <a:t>urgi-stv.ru</a:t>
            </a:r>
            <a:br>
              <a:rPr b="0" i="0" lang="ru" sz="800" u="none" cap="none" strike="noStrike">
                <a:solidFill>
                  <a:srgbClr val="000000"/>
                </a:solidFill>
                <a:latin typeface="Arial"/>
                <a:ea typeface="Arial"/>
                <a:cs typeface="Arial"/>
                <a:sym typeface="Arial"/>
              </a:rPr>
            </a:br>
            <a:r>
              <a:rPr b="0" i="0" lang="ru" sz="800" u="sng" cap="none" strike="noStrike">
                <a:solidFill>
                  <a:schemeClr val="hlink"/>
                </a:solidFill>
                <a:latin typeface="Arial"/>
                <a:ea typeface="Arial"/>
                <a:cs typeface="Arial"/>
                <a:sym typeface="Arial"/>
                <a:hlinkClick r:id="rId7"/>
              </a:rPr>
              <a:t>http://opencvpython.blogspot.com/2013/03</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Обработка изображений</a:t>
            </a:r>
            <a:endParaRPr/>
          </a:p>
        </p:txBody>
      </p:sp>
      <p:pic>
        <p:nvPicPr>
          <p:cNvPr id="301" name="Google Shape;301;p7"/>
          <p:cNvPicPr preferRelativeResize="0"/>
          <p:nvPr/>
        </p:nvPicPr>
        <p:blipFill rotWithShape="1">
          <a:blip r:embed="rId3">
            <a:alphaModFix/>
          </a:blip>
          <a:srcRect b="0" l="0" r="0" t="0"/>
          <a:stretch/>
        </p:blipFill>
        <p:spPr>
          <a:xfrm>
            <a:off x="370578" y="2228175"/>
            <a:ext cx="3861424" cy="2286675"/>
          </a:xfrm>
          <a:prstGeom prst="rect">
            <a:avLst/>
          </a:prstGeom>
          <a:noFill/>
          <a:ln>
            <a:noFill/>
          </a:ln>
        </p:spPr>
      </p:pic>
      <p:sp>
        <p:nvSpPr>
          <p:cNvPr id="302" name="Google Shape;302;p7"/>
          <p:cNvSpPr txBox="1"/>
          <p:nvPr/>
        </p:nvSpPr>
        <p:spPr>
          <a:xfrm>
            <a:off x="1275675" y="45148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Шум фотоаппарата</a:t>
            </a:r>
            <a:endParaRPr b="0" i="0" sz="1400" u="none" cap="none" strike="noStrike">
              <a:solidFill>
                <a:srgbClr val="000000"/>
              </a:solidFill>
              <a:latin typeface="Arial"/>
              <a:ea typeface="Arial"/>
              <a:cs typeface="Arial"/>
              <a:sym typeface="Arial"/>
            </a:endParaRPr>
          </a:p>
        </p:txBody>
      </p:sp>
      <p:pic>
        <p:nvPicPr>
          <p:cNvPr id="303" name="Google Shape;303;p7"/>
          <p:cNvPicPr preferRelativeResize="0"/>
          <p:nvPr/>
        </p:nvPicPr>
        <p:blipFill rotWithShape="1">
          <a:blip r:embed="rId4">
            <a:alphaModFix/>
          </a:blip>
          <a:srcRect b="0" l="0" r="0" t="0"/>
          <a:stretch/>
        </p:blipFill>
        <p:spPr>
          <a:xfrm>
            <a:off x="5058834" y="2228175"/>
            <a:ext cx="1686766" cy="2286675"/>
          </a:xfrm>
          <a:prstGeom prst="rect">
            <a:avLst/>
          </a:prstGeom>
          <a:noFill/>
          <a:ln>
            <a:noFill/>
          </a:ln>
        </p:spPr>
      </p:pic>
      <p:pic>
        <p:nvPicPr>
          <p:cNvPr id="304" name="Google Shape;304;p7"/>
          <p:cNvPicPr preferRelativeResize="0"/>
          <p:nvPr/>
        </p:nvPicPr>
        <p:blipFill rotWithShape="1">
          <a:blip r:embed="rId5">
            <a:alphaModFix/>
          </a:blip>
          <a:srcRect b="0" l="0" r="0" t="0"/>
          <a:stretch/>
        </p:blipFill>
        <p:spPr>
          <a:xfrm>
            <a:off x="6745600" y="2228175"/>
            <a:ext cx="1817181" cy="2286675"/>
          </a:xfrm>
          <a:prstGeom prst="rect">
            <a:avLst/>
          </a:prstGeom>
          <a:noFill/>
          <a:ln>
            <a:noFill/>
          </a:ln>
        </p:spPr>
      </p:pic>
      <p:sp>
        <p:nvSpPr>
          <p:cNvPr id="305" name="Google Shape;305;p7"/>
          <p:cNvSpPr txBox="1"/>
          <p:nvPr/>
        </p:nvSpPr>
        <p:spPr>
          <a:xfrm>
            <a:off x="5706475" y="4514850"/>
            <a:ext cx="216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Сильное сжатие JPEG</a:t>
            </a:r>
            <a:endParaRPr b="0" i="0" sz="1400" u="none" cap="none" strike="noStrike">
              <a:solidFill>
                <a:srgbClr val="000000"/>
              </a:solidFill>
              <a:latin typeface="Arial"/>
              <a:ea typeface="Arial"/>
              <a:cs typeface="Arial"/>
              <a:sym typeface="Arial"/>
            </a:endParaRPr>
          </a:p>
        </p:txBody>
      </p:sp>
      <p:sp>
        <p:nvSpPr>
          <p:cNvPr id="306" name="Google Shape;306;p7"/>
          <p:cNvSpPr txBox="1"/>
          <p:nvPr/>
        </p:nvSpPr>
        <p:spPr>
          <a:xfrm>
            <a:off x="311700" y="1175050"/>
            <a:ext cx="51879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Причины возникновения </a:t>
            </a:r>
            <a:r>
              <a:rPr b="1" i="0" lang="ru" sz="1400" u="none" cap="none" strike="noStrike">
                <a:solidFill>
                  <a:srgbClr val="000000"/>
                </a:solidFill>
                <a:latin typeface="Arial"/>
                <a:ea typeface="Arial"/>
                <a:cs typeface="Arial"/>
                <a:sym typeface="Arial"/>
              </a:rPr>
              <a:t>шума</a:t>
            </a:r>
            <a:r>
              <a:rPr b="0" i="0" lang="ru"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AutoNum type="arabicParenR"/>
            </a:pPr>
            <a:r>
              <a:rPr b="0" i="0" lang="ru" sz="1400" u="none" cap="none" strike="noStrike">
                <a:solidFill>
                  <a:srgbClr val="000000"/>
                </a:solidFill>
                <a:latin typeface="Arial"/>
                <a:ea typeface="Arial"/>
                <a:cs typeface="Arial"/>
                <a:sym typeface="Arial"/>
              </a:rPr>
              <a:t>Несовершенство измерительных приборов</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AutoNum type="arabicParenR"/>
            </a:pPr>
            <a:r>
              <a:rPr b="0" i="0" lang="ru" sz="1400" u="none" cap="none" strike="noStrike">
                <a:solidFill>
                  <a:srgbClr val="000000"/>
                </a:solidFill>
                <a:latin typeface="Arial"/>
                <a:ea typeface="Arial"/>
                <a:cs typeface="Arial"/>
                <a:sym typeface="Arial"/>
              </a:rPr>
              <a:t>Хранение и передача изображений с потерей данных</a:t>
            </a:r>
            <a:endParaRPr b="0" i="0" sz="1400" u="none" cap="none" strike="noStrike">
              <a:solidFill>
                <a:srgbClr val="000000"/>
              </a:solidFill>
              <a:latin typeface="Arial"/>
              <a:ea typeface="Arial"/>
              <a:cs typeface="Arial"/>
              <a:sym typeface="Arial"/>
            </a:endParaRPr>
          </a:p>
        </p:txBody>
      </p:sp>
      <p:pic>
        <p:nvPicPr>
          <p:cNvPr id="307" name="Google Shape;307;p7"/>
          <p:cNvPicPr preferRelativeResize="0"/>
          <p:nvPr/>
        </p:nvPicPr>
        <p:blipFill rotWithShape="1">
          <a:blip r:embed="rId6">
            <a:alphaModFix/>
          </a:blip>
          <a:srcRect b="0" l="0" r="0" t="0"/>
          <a:stretch/>
        </p:blipFill>
        <p:spPr>
          <a:xfrm>
            <a:off x="5357900" y="1226575"/>
            <a:ext cx="3372850" cy="716250"/>
          </a:xfrm>
          <a:prstGeom prst="rect">
            <a:avLst/>
          </a:prstGeom>
          <a:noFill/>
          <a:ln>
            <a:noFill/>
          </a:ln>
        </p:spPr>
      </p:pic>
      <p:sp>
        <p:nvSpPr>
          <p:cNvPr id="308" name="Google Shape;30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309" name="Google Shape;309;p7"/>
          <p:cNvSpPr txBox="1"/>
          <p:nvPr/>
        </p:nvSpPr>
        <p:spPr>
          <a:xfrm>
            <a:off x="-34025" y="491505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7"/>
              </a:rPr>
              <a:t>https://zelengarden.ru/48-foto/chto-takoe-iso-v-foto.html</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d2601a050f_0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Виды шумов</a:t>
            </a:r>
            <a:endParaRPr/>
          </a:p>
        </p:txBody>
      </p:sp>
      <p:sp>
        <p:nvSpPr>
          <p:cNvPr id="315" name="Google Shape;315;g2d2601a050f_0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pic>
        <p:nvPicPr>
          <p:cNvPr id="316" name="Google Shape;316;g2d2601a050f_0_30"/>
          <p:cNvPicPr preferRelativeResize="0"/>
          <p:nvPr/>
        </p:nvPicPr>
        <p:blipFill rotWithShape="1">
          <a:blip r:embed="rId3">
            <a:alphaModFix/>
          </a:blip>
          <a:srcRect b="0" l="0" r="0" t="0"/>
          <a:stretch/>
        </p:blipFill>
        <p:spPr>
          <a:xfrm>
            <a:off x="638675" y="1137325"/>
            <a:ext cx="2714475" cy="3624975"/>
          </a:xfrm>
          <a:prstGeom prst="rect">
            <a:avLst/>
          </a:prstGeom>
          <a:noFill/>
          <a:ln>
            <a:noFill/>
          </a:ln>
        </p:spPr>
      </p:pic>
      <p:sp>
        <p:nvSpPr>
          <p:cNvPr id="317" name="Google Shape;317;g2d2601a050f_0_30"/>
          <p:cNvSpPr txBox="1"/>
          <p:nvPr/>
        </p:nvSpPr>
        <p:spPr>
          <a:xfrm>
            <a:off x="3547825" y="1137325"/>
            <a:ext cx="5284500" cy="743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1200"/>
              </a:spcBef>
              <a:spcAft>
                <a:spcPts val="0"/>
              </a:spcAft>
              <a:buClr>
                <a:schemeClr val="dk1"/>
              </a:buClr>
              <a:buSzPts val="1100"/>
              <a:buFont typeface="Arial"/>
              <a:buChar char="●"/>
            </a:pPr>
            <a:r>
              <a:rPr b="1" i="0" lang="ru" sz="1100" u="none" cap="none" strike="noStrike">
                <a:solidFill>
                  <a:schemeClr val="dk1"/>
                </a:solidFill>
                <a:latin typeface="Arial"/>
                <a:ea typeface="Arial"/>
                <a:cs typeface="Arial"/>
                <a:sym typeface="Arial"/>
              </a:rPr>
              <a:t>Соль и перец</a:t>
            </a:r>
            <a:r>
              <a:rPr b="0" i="0" lang="ru" sz="1100" u="none" cap="none" strike="noStrike">
                <a:solidFill>
                  <a:schemeClr val="dk1"/>
                </a:solidFill>
                <a:latin typeface="Arial"/>
                <a:ea typeface="Arial"/>
                <a:cs typeface="Arial"/>
                <a:sym typeface="Arial"/>
              </a:rPr>
              <a:t>: случайные черные и белые пиксели</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ru" sz="1100" u="none" cap="none" strike="noStrike">
                <a:solidFill>
                  <a:schemeClr val="dk1"/>
                </a:solidFill>
                <a:latin typeface="Arial"/>
                <a:ea typeface="Arial"/>
                <a:cs typeface="Arial"/>
                <a:sym typeface="Arial"/>
              </a:rPr>
              <a:t>Импульсный: </a:t>
            </a:r>
            <a:r>
              <a:rPr b="0" i="0" lang="ru" sz="1100" u="none" cap="none" strike="noStrike">
                <a:solidFill>
                  <a:schemeClr val="dk1"/>
                </a:solidFill>
                <a:latin typeface="Arial"/>
                <a:ea typeface="Arial"/>
                <a:cs typeface="Arial"/>
                <a:sym typeface="Arial"/>
              </a:rPr>
              <a:t>случайные белые пиксели</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ru" sz="1100" u="none" cap="none" strike="noStrike">
                <a:solidFill>
                  <a:schemeClr val="dk1"/>
                </a:solidFill>
                <a:latin typeface="Arial"/>
                <a:ea typeface="Arial"/>
                <a:cs typeface="Arial"/>
                <a:sym typeface="Arial"/>
              </a:rPr>
              <a:t>Гауссов</a:t>
            </a:r>
            <a:r>
              <a:rPr b="0" i="0" lang="ru" sz="1100" u="none" cap="none" strike="noStrike">
                <a:solidFill>
                  <a:schemeClr val="dk1"/>
                </a:solidFill>
                <a:latin typeface="Arial"/>
                <a:ea typeface="Arial"/>
                <a:cs typeface="Arial"/>
                <a:sym typeface="Arial"/>
              </a:rPr>
              <a:t>: колебания яркости, распределенные по нормальному закону</a:t>
            </a:r>
            <a:endParaRPr b="0" i="0" sz="1100" u="none" cap="none" strike="noStrike">
              <a:solidFill>
                <a:schemeClr val="dk1"/>
              </a:solidFill>
              <a:latin typeface="Arial"/>
              <a:ea typeface="Arial"/>
              <a:cs typeface="Arial"/>
              <a:sym typeface="Arial"/>
            </a:endParaRPr>
          </a:p>
        </p:txBody>
      </p:sp>
      <p:sp>
        <p:nvSpPr>
          <p:cNvPr id="318" name="Google Shape;318;g2d2601a050f_0_30"/>
          <p:cNvSpPr txBox="1"/>
          <p:nvPr/>
        </p:nvSpPr>
        <p:spPr>
          <a:xfrm>
            <a:off x="3547825" y="1880725"/>
            <a:ext cx="5584800" cy="1051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1200"/>
              </a:spcBef>
              <a:spcAft>
                <a:spcPts val="0"/>
              </a:spcAft>
              <a:buClr>
                <a:srgbClr val="000000"/>
              </a:buClr>
              <a:buSzPts val="1100"/>
              <a:buFont typeface="Arial"/>
              <a:buNone/>
            </a:pPr>
            <a:r>
              <a:rPr b="0" i="0" lang="ru" sz="1100" u="none" cap="none" strike="noStrike">
                <a:solidFill>
                  <a:schemeClr val="dk1"/>
                </a:solidFill>
                <a:latin typeface="Arial"/>
                <a:ea typeface="Arial"/>
                <a:cs typeface="Arial"/>
                <a:sym typeface="Arial"/>
              </a:rPr>
              <a:t>Мат.модель: сумма множества независимых факторов</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100"/>
              <a:buFont typeface="Arial"/>
              <a:buNone/>
            </a:pPr>
            <a:r>
              <a:rPr b="0" i="0" lang="ru" sz="1100" u="none" cap="none" strike="noStrike">
                <a:solidFill>
                  <a:schemeClr val="dk1"/>
                </a:solidFill>
                <a:latin typeface="Arial"/>
                <a:ea typeface="Arial"/>
                <a:cs typeface="Arial"/>
                <a:sym typeface="Arial"/>
              </a:rPr>
              <a:t>Подходит при маленьких дисперсиях</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1100"/>
              <a:buFont typeface="Arial"/>
              <a:buNone/>
            </a:pPr>
            <a:r>
              <a:rPr b="0" i="0" lang="ru" sz="1100" u="none" cap="none" strike="noStrike">
                <a:solidFill>
                  <a:schemeClr val="dk1"/>
                </a:solidFill>
                <a:latin typeface="Arial"/>
                <a:ea typeface="Arial"/>
                <a:cs typeface="Arial"/>
                <a:sym typeface="Arial"/>
              </a:rPr>
              <a:t>Предположения: независимость, нулевое матожидание</a:t>
            </a:r>
            <a:endParaRPr b="0" i="0" sz="1100" u="none" cap="none" strike="noStrike">
              <a:solidFill>
                <a:schemeClr val="dk1"/>
              </a:solidFill>
              <a:latin typeface="Arial"/>
              <a:ea typeface="Arial"/>
              <a:cs typeface="Arial"/>
              <a:sym typeface="Arial"/>
            </a:endParaRPr>
          </a:p>
        </p:txBody>
      </p:sp>
      <p:sp>
        <p:nvSpPr>
          <p:cNvPr id="319" name="Google Shape;319;g2d2601a050f_0_30"/>
          <p:cNvSpPr txBox="1"/>
          <p:nvPr/>
        </p:nvSpPr>
        <p:spPr>
          <a:xfrm>
            <a:off x="0" y="4835700"/>
            <a:ext cx="3087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none" cap="none" strike="noStrike">
                <a:solidFill>
                  <a:srgbClr val="1A1A1A"/>
                </a:solidFill>
                <a:highlight>
                  <a:srgbClr val="FFFFFF"/>
                </a:highlight>
                <a:latin typeface="Arial"/>
                <a:ea typeface="Arial"/>
                <a:cs typeface="Arial"/>
                <a:sym typeface="Arial"/>
              </a:rPr>
              <a:t>А. Конушин. Курс «Введение в компьютерное зрение». 2012</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Свертка</a:t>
            </a:r>
            <a:endParaRPr/>
          </a:p>
        </p:txBody>
      </p:sp>
      <p:sp>
        <p:nvSpPr>
          <p:cNvPr id="325" name="Google Shape;325;p8"/>
          <p:cNvSpPr txBox="1"/>
          <p:nvPr/>
        </p:nvSpPr>
        <p:spPr>
          <a:xfrm>
            <a:off x="311700" y="1213350"/>
            <a:ext cx="59136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400"/>
              <a:buFont typeface="Arial"/>
              <a:buNone/>
            </a:pPr>
            <a:r>
              <a:rPr b="0" i="0" lang="ru" sz="1400" u="none" cap="none" strike="noStrike">
                <a:solidFill>
                  <a:schemeClr val="dk1"/>
                </a:solidFill>
                <a:highlight>
                  <a:srgbClr val="FFFFFF"/>
                </a:highlight>
                <a:latin typeface="Arial"/>
                <a:ea typeface="Arial"/>
                <a:cs typeface="Arial"/>
                <a:sym typeface="Arial"/>
              </a:rPr>
              <a:t>Одна из ключевых операций анализа и обработки изображений.</a:t>
            </a:r>
            <a:br>
              <a:rPr b="0" i="0" lang="ru" sz="1400" u="none" cap="none" strike="noStrike">
                <a:solidFill>
                  <a:schemeClr val="dk1"/>
                </a:solidFill>
                <a:highlight>
                  <a:srgbClr val="FFFFFF"/>
                </a:highlight>
                <a:latin typeface="Arial"/>
                <a:ea typeface="Arial"/>
                <a:cs typeface="Arial"/>
                <a:sym typeface="Arial"/>
              </a:rPr>
            </a:br>
            <a:r>
              <a:rPr b="0" i="0" lang="ru" sz="1400" u="none" cap="none" strike="noStrike">
                <a:solidFill>
                  <a:schemeClr val="dk1"/>
                </a:solidFill>
                <a:highlight>
                  <a:srgbClr val="FFFFFF"/>
                </a:highlight>
                <a:latin typeface="Arial"/>
                <a:ea typeface="Arial"/>
                <a:cs typeface="Arial"/>
                <a:sym typeface="Arial"/>
              </a:rPr>
              <a:t>Используется для фильтрации изображения, извлечения признаков.</a:t>
            </a:r>
            <a:endParaRPr b="0" i="0" sz="1400" u="none" cap="none" strike="noStrike">
              <a:solidFill>
                <a:schemeClr val="dk1"/>
              </a:solidFill>
              <a:highlight>
                <a:srgbClr val="FFFFFF"/>
              </a:highlight>
              <a:latin typeface="Arial"/>
              <a:ea typeface="Arial"/>
              <a:cs typeface="Arial"/>
              <a:sym typeface="Arial"/>
            </a:endParaRPr>
          </a:p>
        </p:txBody>
      </p:sp>
      <p:pic>
        <p:nvPicPr>
          <p:cNvPr id="326" name="Google Shape;326;p8"/>
          <p:cNvPicPr preferRelativeResize="0"/>
          <p:nvPr/>
        </p:nvPicPr>
        <p:blipFill rotWithShape="1">
          <a:blip r:embed="rId3">
            <a:alphaModFix/>
          </a:blip>
          <a:srcRect b="0" l="0" r="0" t="0"/>
          <a:stretch/>
        </p:blipFill>
        <p:spPr>
          <a:xfrm>
            <a:off x="399050" y="1996750"/>
            <a:ext cx="6617152" cy="2427225"/>
          </a:xfrm>
          <a:prstGeom prst="rect">
            <a:avLst/>
          </a:prstGeom>
          <a:noFill/>
          <a:ln>
            <a:noFill/>
          </a:ln>
        </p:spPr>
      </p:pic>
      <p:sp>
        <p:nvSpPr>
          <p:cNvPr id="327" name="Google Shape;327;p8"/>
          <p:cNvSpPr txBox="1"/>
          <p:nvPr/>
        </p:nvSpPr>
        <p:spPr>
          <a:xfrm>
            <a:off x="2406075" y="2720750"/>
            <a:ext cx="2472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2600"/>
              <a:buFont typeface="Arial"/>
              <a:buNone/>
            </a:pPr>
            <a:r>
              <a:rPr b="0" i="0" lang="ru" sz="2600" u="none" cap="none" strike="noStrike">
                <a:solidFill>
                  <a:schemeClr val="dk1"/>
                </a:solidFill>
                <a:highlight>
                  <a:srgbClr val="FFFFFF"/>
                </a:highlight>
                <a:latin typeface="Arial"/>
                <a:ea typeface="Arial"/>
                <a:cs typeface="Arial"/>
                <a:sym typeface="Arial"/>
              </a:rPr>
              <a:t>*</a:t>
            </a:r>
            <a:endParaRPr b="0" i="0" sz="2600" u="none" cap="none" strike="noStrike">
              <a:solidFill>
                <a:srgbClr val="000000"/>
              </a:solidFill>
              <a:latin typeface="Arial"/>
              <a:ea typeface="Arial"/>
              <a:cs typeface="Arial"/>
              <a:sym typeface="Arial"/>
            </a:endParaRPr>
          </a:p>
        </p:txBody>
      </p:sp>
      <p:sp>
        <p:nvSpPr>
          <p:cNvPr id="328" name="Google Shape;328;p8"/>
          <p:cNvSpPr txBox="1"/>
          <p:nvPr/>
        </p:nvSpPr>
        <p:spPr>
          <a:xfrm>
            <a:off x="4473475" y="2661225"/>
            <a:ext cx="4182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2600"/>
              <a:buFont typeface="Arial"/>
              <a:buNone/>
            </a:pPr>
            <a:r>
              <a:rPr b="0" i="0" lang="ru" sz="2600" u="none" cap="none" strike="noStrike">
                <a:solidFill>
                  <a:schemeClr val="dk1"/>
                </a:solidFill>
                <a:highlight>
                  <a:srgbClr val="FFFFFF"/>
                </a:highlight>
                <a:latin typeface="Arial"/>
                <a:ea typeface="Arial"/>
                <a:cs typeface="Arial"/>
                <a:sym typeface="Arial"/>
              </a:rPr>
              <a:t>=</a:t>
            </a:r>
            <a:endParaRPr b="0" i="0" sz="2600" u="none" cap="none" strike="noStrike">
              <a:solidFill>
                <a:srgbClr val="000000"/>
              </a:solidFill>
              <a:latin typeface="Arial"/>
              <a:ea typeface="Arial"/>
              <a:cs typeface="Arial"/>
              <a:sym typeface="Arial"/>
            </a:endParaRPr>
          </a:p>
        </p:txBody>
      </p:sp>
      <p:sp>
        <p:nvSpPr>
          <p:cNvPr id="329" name="Google Shape;32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330" name="Google Shape;330;p8"/>
          <p:cNvSpPr txBox="1"/>
          <p:nvPr/>
        </p:nvSpPr>
        <p:spPr>
          <a:xfrm>
            <a:off x="0" y="4835700"/>
            <a:ext cx="3189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4"/>
              </a:rPr>
              <a:t>https://zelengarden.ru/15-foto/linejnaya-filtraciya-izobrazhenij.html</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254db9051c_0_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Курс</a:t>
            </a:r>
            <a:endParaRPr/>
          </a:p>
        </p:txBody>
      </p:sp>
      <p:sp>
        <p:nvSpPr>
          <p:cNvPr id="71" name="Google Shape;71;g3254db9051c_0_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72" name="Google Shape;72;g3254db9051c_0_23"/>
          <p:cNvSpPr txBox="1"/>
          <p:nvPr/>
        </p:nvSpPr>
        <p:spPr>
          <a:xfrm>
            <a:off x="311700" y="1152475"/>
            <a:ext cx="8520600" cy="315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ru">
                <a:solidFill>
                  <a:srgbClr val="595959"/>
                </a:solidFill>
              </a:rPr>
              <a:t>Количество занятий:</a:t>
            </a:r>
            <a:r>
              <a:rPr lang="ru">
                <a:solidFill>
                  <a:srgbClr val="595959"/>
                </a:solidFill>
              </a:rPr>
              <a:t> 8 занятий (лекция + семинар)</a:t>
            </a:r>
            <a:endParaRPr>
              <a:solidFill>
                <a:srgbClr val="595959"/>
              </a:solidFill>
            </a:endParaRPr>
          </a:p>
          <a:p>
            <a:pPr indent="0" lvl="0" marL="0" rtl="0" algn="l">
              <a:lnSpc>
                <a:spcPct val="115000"/>
              </a:lnSpc>
              <a:spcBef>
                <a:spcPts val="0"/>
              </a:spcBef>
              <a:spcAft>
                <a:spcPts val="0"/>
              </a:spcAft>
              <a:buNone/>
            </a:pPr>
            <a:r>
              <a:rPr b="1" lang="ru">
                <a:solidFill>
                  <a:srgbClr val="595959"/>
                </a:solidFill>
              </a:rPr>
              <a:t>Формула оценки: </a:t>
            </a:r>
            <a:r>
              <a:rPr lang="ru">
                <a:solidFill>
                  <a:srgbClr val="595959"/>
                </a:solidFill>
              </a:rPr>
              <a:t>ROUND(0.9*MAX(SUM / N, 10) + 0.1*EXAM)</a:t>
            </a:r>
            <a:r>
              <a:rPr b="1" lang="ru" sz="2000">
                <a:solidFill>
                  <a:srgbClr val="595959"/>
                </a:solidFill>
              </a:rPr>
              <a:t>*</a:t>
            </a:r>
            <a:r>
              <a:rPr lang="ru">
                <a:solidFill>
                  <a:srgbClr val="595959"/>
                </a:solidFill>
              </a:rPr>
              <a:t>, где N - кол-во дз</a:t>
            </a:r>
            <a:endParaRPr>
              <a:solidFill>
                <a:srgbClr val="595959"/>
              </a:solidFill>
            </a:endParaRPr>
          </a:p>
          <a:p>
            <a:pPr indent="0" lvl="0" marL="0" rtl="0" algn="l">
              <a:lnSpc>
                <a:spcPct val="115000"/>
              </a:lnSpc>
              <a:spcBef>
                <a:spcPts val="0"/>
              </a:spcBef>
              <a:spcAft>
                <a:spcPts val="0"/>
              </a:spcAft>
              <a:buNone/>
            </a:pPr>
            <a:r>
              <a:rPr b="1" lang="ru">
                <a:solidFill>
                  <a:srgbClr val="595959"/>
                </a:solidFill>
              </a:rPr>
              <a:t>Дедлайны: Мягкий (2 недели) + Жесткий (1 неделя)</a:t>
            </a:r>
            <a:endParaRPr b="1">
              <a:solidFill>
                <a:srgbClr val="595959"/>
              </a:solidFill>
            </a:endParaRPr>
          </a:p>
          <a:p>
            <a:pPr indent="0" lvl="0" marL="0" rtl="0" algn="l">
              <a:lnSpc>
                <a:spcPct val="115000"/>
              </a:lnSpc>
              <a:spcBef>
                <a:spcPts val="0"/>
              </a:spcBef>
              <a:spcAft>
                <a:spcPts val="0"/>
              </a:spcAft>
              <a:buNone/>
            </a:pPr>
            <a:r>
              <a:rPr b="1" lang="ru" sz="1500">
                <a:solidFill>
                  <a:srgbClr val="595959"/>
                </a:solidFill>
              </a:rPr>
              <a:t>Преподаватели</a:t>
            </a:r>
            <a:r>
              <a:rPr lang="ru" sz="1500">
                <a:solidFill>
                  <a:srgbClr val="595959"/>
                </a:solidFill>
              </a:rPr>
              <a:t>: 7 преподавателей с разным технологическим стеком</a:t>
            </a:r>
            <a:endParaRPr sz="1500">
              <a:solidFill>
                <a:srgbClr val="595959"/>
              </a:solidFill>
            </a:endParaRPr>
          </a:p>
          <a:p>
            <a:pPr indent="0" lvl="0" marL="0" rtl="0" algn="l">
              <a:lnSpc>
                <a:spcPct val="115000"/>
              </a:lnSpc>
              <a:spcBef>
                <a:spcPts val="0"/>
              </a:spcBef>
              <a:spcAft>
                <a:spcPts val="0"/>
              </a:spcAft>
              <a:buNone/>
            </a:pPr>
            <a:r>
              <a:rPr b="1" lang="ru" sz="1500">
                <a:solidFill>
                  <a:srgbClr val="595959"/>
                </a:solidFill>
              </a:rPr>
              <a:t>Возможности курса:</a:t>
            </a:r>
            <a:endParaRPr b="1"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ru" sz="1500">
                <a:solidFill>
                  <a:srgbClr val="595959"/>
                </a:solidFill>
              </a:rPr>
              <a:t>Платная стажировка после окончания;</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ru" sz="1500">
                <a:solidFill>
                  <a:srgbClr val="595959"/>
                </a:solidFill>
              </a:rPr>
              <a:t>Написание дипломной работы;</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ru" sz="1500">
                <a:solidFill>
                  <a:srgbClr val="595959"/>
                </a:solidFill>
              </a:rPr>
              <a:t>Нетворкинг и обмен опытом :)</a:t>
            </a:r>
            <a:endParaRPr sz="1500">
              <a:solidFill>
                <a:srgbClr val="595959"/>
              </a:solidFill>
            </a:endParaRPr>
          </a:p>
          <a:p>
            <a:pPr indent="0" lvl="0" marL="0" rtl="0" algn="l">
              <a:lnSpc>
                <a:spcPct val="115000"/>
              </a:lnSpc>
              <a:spcBef>
                <a:spcPts val="0"/>
              </a:spcBef>
              <a:spcAft>
                <a:spcPts val="0"/>
              </a:spcAft>
              <a:buNone/>
            </a:pPr>
            <a:r>
              <a:rPr b="1" lang="ru" sz="1500">
                <a:solidFill>
                  <a:srgbClr val="595959"/>
                </a:solidFill>
              </a:rPr>
              <a:t>Невозможности курса :)</a:t>
            </a:r>
            <a:endParaRPr b="1"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ru" sz="1500">
                <a:solidFill>
                  <a:srgbClr val="595959"/>
                </a:solidFill>
              </a:rPr>
              <a:t>3D не будет</a:t>
            </a:r>
            <a:endParaRPr sz="1500">
              <a:solidFill>
                <a:srgbClr val="595959"/>
              </a:solidFill>
            </a:endParaRPr>
          </a:p>
        </p:txBody>
      </p:sp>
      <p:pic>
        <p:nvPicPr>
          <p:cNvPr id="73" name="Google Shape;73;g3254db9051c_0_23"/>
          <p:cNvPicPr preferRelativeResize="0"/>
          <p:nvPr/>
        </p:nvPicPr>
        <p:blipFill rotWithShape="1">
          <a:blip r:embed="rId3">
            <a:alphaModFix/>
          </a:blip>
          <a:srcRect b="21216" l="0" r="0" t="0"/>
          <a:stretch/>
        </p:blipFill>
        <p:spPr>
          <a:xfrm>
            <a:off x="4022325" y="3036850"/>
            <a:ext cx="4809974" cy="16263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Свертка</a:t>
            </a:r>
            <a:endParaRPr/>
          </a:p>
        </p:txBody>
      </p:sp>
      <p:pic>
        <p:nvPicPr>
          <p:cNvPr id="336" name="Google Shape;336;p9"/>
          <p:cNvPicPr preferRelativeResize="0"/>
          <p:nvPr/>
        </p:nvPicPr>
        <p:blipFill rotWithShape="1">
          <a:blip r:embed="rId3">
            <a:alphaModFix/>
          </a:blip>
          <a:srcRect b="0" l="0" r="0" t="0"/>
          <a:stretch/>
        </p:blipFill>
        <p:spPr>
          <a:xfrm>
            <a:off x="435525" y="1858175"/>
            <a:ext cx="3757175" cy="636825"/>
          </a:xfrm>
          <a:prstGeom prst="rect">
            <a:avLst/>
          </a:prstGeom>
          <a:noFill/>
          <a:ln>
            <a:noFill/>
          </a:ln>
        </p:spPr>
      </p:pic>
      <p:sp>
        <p:nvSpPr>
          <p:cNvPr id="337" name="Google Shape;337;p9"/>
          <p:cNvSpPr txBox="1"/>
          <p:nvPr/>
        </p:nvSpPr>
        <p:spPr>
          <a:xfrm>
            <a:off x="435525" y="3815700"/>
            <a:ext cx="3560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200"/>
              <a:buFont typeface="Arial"/>
              <a:buNone/>
            </a:pPr>
            <a:r>
              <a:rPr b="0" i="0" lang="ru" sz="1200" u="none" cap="none" strike="noStrike">
                <a:solidFill>
                  <a:schemeClr val="dk1"/>
                </a:solidFill>
                <a:highlight>
                  <a:srgbClr val="FFFFFF"/>
                </a:highlight>
                <a:latin typeface="Arial"/>
                <a:ea typeface="Arial"/>
                <a:cs typeface="Arial"/>
                <a:sym typeface="Arial"/>
              </a:rPr>
              <a:t>Визуализация 1D свертки</a:t>
            </a:r>
            <a:endParaRPr b="0" i="0" sz="1200" u="none" cap="none" strike="noStrike">
              <a:solidFill>
                <a:schemeClr val="dk1"/>
              </a:solidFill>
              <a:highlight>
                <a:srgbClr val="FFFFFF"/>
              </a:highlight>
              <a:latin typeface="Arial"/>
              <a:ea typeface="Arial"/>
              <a:cs typeface="Arial"/>
              <a:sym typeface="Arial"/>
            </a:endParaRPr>
          </a:p>
        </p:txBody>
      </p:sp>
      <p:pic>
        <p:nvPicPr>
          <p:cNvPr id="338" name="Google Shape;338;p9"/>
          <p:cNvPicPr preferRelativeResize="0"/>
          <p:nvPr/>
        </p:nvPicPr>
        <p:blipFill rotWithShape="1">
          <a:blip r:embed="rId4">
            <a:alphaModFix/>
          </a:blip>
          <a:srcRect b="0" l="0" r="0" t="0"/>
          <a:stretch/>
        </p:blipFill>
        <p:spPr>
          <a:xfrm>
            <a:off x="5152975" y="1275475"/>
            <a:ext cx="2750750" cy="1137900"/>
          </a:xfrm>
          <a:prstGeom prst="rect">
            <a:avLst/>
          </a:prstGeom>
          <a:noFill/>
          <a:ln>
            <a:noFill/>
          </a:ln>
        </p:spPr>
      </p:pic>
      <p:sp>
        <p:nvSpPr>
          <p:cNvPr id="339" name="Google Shape;339;p9"/>
          <p:cNvSpPr txBox="1"/>
          <p:nvPr/>
        </p:nvSpPr>
        <p:spPr>
          <a:xfrm>
            <a:off x="5152975" y="959525"/>
            <a:ext cx="1846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200"/>
              <a:buFont typeface="Arial"/>
              <a:buNone/>
            </a:pPr>
            <a:r>
              <a:rPr b="0" i="0" lang="ru" sz="1200" u="none" cap="none" strike="noStrike">
                <a:solidFill>
                  <a:schemeClr val="dk1"/>
                </a:solidFill>
                <a:highlight>
                  <a:srgbClr val="FFFFFF"/>
                </a:highlight>
                <a:latin typeface="Arial"/>
                <a:ea typeface="Arial"/>
                <a:cs typeface="Arial"/>
                <a:sym typeface="Arial"/>
              </a:rPr>
              <a:t>Свойства</a:t>
            </a:r>
            <a:endParaRPr b="0" i="0" sz="1200" u="none" cap="none" strike="noStrike">
              <a:solidFill>
                <a:schemeClr val="dk1"/>
              </a:solidFill>
              <a:highlight>
                <a:srgbClr val="FFFFFF"/>
              </a:highlight>
              <a:latin typeface="Arial"/>
              <a:ea typeface="Arial"/>
              <a:cs typeface="Arial"/>
              <a:sym typeface="Arial"/>
            </a:endParaRPr>
          </a:p>
        </p:txBody>
      </p:sp>
      <p:sp>
        <p:nvSpPr>
          <p:cNvPr id="340" name="Google Shape;340;p9"/>
          <p:cNvSpPr txBox="1"/>
          <p:nvPr/>
        </p:nvSpPr>
        <p:spPr>
          <a:xfrm>
            <a:off x="5152975" y="2691525"/>
            <a:ext cx="28266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200"/>
              <a:buFont typeface="Arial"/>
              <a:buNone/>
            </a:pPr>
            <a:r>
              <a:rPr b="0" i="0" lang="ru" sz="1200" u="none" cap="none" strike="noStrike">
                <a:solidFill>
                  <a:schemeClr val="dk1"/>
                </a:solidFill>
                <a:highlight>
                  <a:srgbClr val="FFFFFF"/>
                </a:highlight>
                <a:latin typeface="Arial"/>
                <a:ea typeface="Arial"/>
                <a:cs typeface="Arial"/>
                <a:sym typeface="Arial"/>
              </a:rPr>
              <a:t>где         обозначает преобразование</a:t>
            </a:r>
            <a:br>
              <a:rPr b="0" i="0" lang="ru" sz="1200" u="none" cap="none" strike="noStrike">
                <a:solidFill>
                  <a:schemeClr val="dk1"/>
                </a:solidFill>
                <a:highlight>
                  <a:srgbClr val="FFFFFF"/>
                </a:highlight>
                <a:latin typeface="Arial"/>
                <a:ea typeface="Arial"/>
                <a:cs typeface="Arial"/>
                <a:sym typeface="Arial"/>
              </a:rPr>
            </a:br>
            <a:r>
              <a:rPr b="0" i="0" lang="ru" sz="1200" u="none" cap="none" strike="noStrike">
                <a:solidFill>
                  <a:schemeClr val="dk1"/>
                </a:solidFill>
                <a:highlight>
                  <a:srgbClr val="FFFFFF"/>
                </a:highlight>
                <a:latin typeface="Arial"/>
                <a:ea typeface="Arial"/>
                <a:cs typeface="Arial"/>
                <a:sym typeface="Arial"/>
              </a:rPr>
              <a:t>Фурье функции.</a:t>
            </a:r>
            <a:endParaRPr b="0" i="0" sz="1200" u="none" cap="none" strike="noStrike">
              <a:solidFill>
                <a:schemeClr val="dk1"/>
              </a:solidFill>
              <a:highlight>
                <a:srgbClr val="FFFFFF"/>
              </a:highlight>
              <a:latin typeface="Arial"/>
              <a:ea typeface="Arial"/>
              <a:cs typeface="Arial"/>
              <a:sym typeface="Arial"/>
            </a:endParaRPr>
          </a:p>
        </p:txBody>
      </p:sp>
      <p:pic>
        <p:nvPicPr>
          <p:cNvPr id="341" name="Google Shape;341;p9"/>
          <p:cNvPicPr preferRelativeResize="0"/>
          <p:nvPr/>
        </p:nvPicPr>
        <p:blipFill rotWithShape="1">
          <a:blip r:embed="rId5">
            <a:alphaModFix/>
          </a:blip>
          <a:srcRect b="0" l="0" r="0" t="0"/>
          <a:stretch/>
        </p:blipFill>
        <p:spPr>
          <a:xfrm>
            <a:off x="5485400" y="2397362"/>
            <a:ext cx="1675374" cy="307963"/>
          </a:xfrm>
          <a:prstGeom prst="rect">
            <a:avLst/>
          </a:prstGeom>
          <a:noFill/>
          <a:ln>
            <a:noFill/>
          </a:ln>
        </p:spPr>
      </p:pic>
      <p:sp>
        <p:nvSpPr>
          <p:cNvPr id="342" name="Google Shape;342;p9"/>
          <p:cNvSpPr txBox="1"/>
          <p:nvPr/>
        </p:nvSpPr>
        <p:spPr>
          <a:xfrm>
            <a:off x="5152975" y="2336025"/>
            <a:ext cx="324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200"/>
              <a:buFont typeface="Arial"/>
              <a:buNone/>
            </a:pPr>
            <a:r>
              <a:rPr b="0" i="0" lang="ru" sz="1200" u="none" cap="none" strike="noStrike">
                <a:solidFill>
                  <a:schemeClr val="dk1"/>
                </a:solidFill>
                <a:highlight>
                  <a:srgbClr val="FFFFFF"/>
                </a:highlight>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pic>
        <p:nvPicPr>
          <p:cNvPr id="343" name="Google Shape;343;p9"/>
          <p:cNvPicPr preferRelativeResize="0"/>
          <p:nvPr/>
        </p:nvPicPr>
        <p:blipFill rotWithShape="1">
          <a:blip r:embed="rId6">
            <a:alphaModFix/>
          </a:blip>
          <a:srcRect b="0" l="0" r="0" t="0"/>
          <a:stretch/>
        </p:blipFill>
        <p:spPr>
          <a:xfrm>
            <a:off x="5561600" y="2741350"/>
            <a:ext cx="255975" cy="264225"/>
          </a:xfrm>
          <a:prstGeom prst="rect">
            <a:avLst/>
          </a:prstGeom>
          <a:noFill/>
          <a:ln>
            <a:noFill/>
          </a:ln>
        </p:spPr>
      </p:pic>
      <p:pic>
        <p:nvPicPr>
          <p:cNvPr id="344" name="Google Shape;344;p9"/>
          <p:cNvPicPr preferRelativeResize="0"/>
          <p:nvPr/>
        </p:nvPicPr>
        <p:blipFill rotWithShape="1">
          <a:blip r:embed="rId7">
            <a:alphaModFix/>
          </a:blip>
          <a:srcRect b="0" l="0" r="0" t="0"/>
          <a:stretch/>
        </p:blipFill>
        <p:spPr>
          <a:xfrm>
            <a:off x="393000" y="2495000"/>
            <a:ext cx="4457700" cy="1285875"/>
          </a:xfrm>
          <a:prstGeom prst="rect">
            <a:avLst/>
          </a:prstGeom>
          <a:noFill/>
          <a:ln>
            <a:noFill/>
          </a:ln>
        </p:spPr>
      </p:pic>
      <p:sp>
        <p:nvSpPr>
          <p:cNvPr id="345" name="Google Shape;3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346" name="Google Shape;346;p9"/>
          <p:cNvSpPr txBox="1"/>
          <p:nvPr/>
        </p:nvSpPr>
        <p:spPr>
          <a:xfrm>
            <a:off x="-42525" y="4835700"/>
            <a:ext cx="202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8"/>
              </a:rPr>
              <a:t>https://en.wikipedia.org/wiki/Convolution</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Свертка</a:t>
            </a:r>
            <a:endParaRPr/>
          </a:p>
        </p:txBody>
      </p:sp>
      <p:pic>
        <p:nvPicPr>
          <p:cNvPr id="352" name="Google Shape;352;p10"/>
          <p:cNvPicPr preferRelativeResize="0"/>
          <p:nvPr/>
        </p:nvPicPr>
        <p:blipFill rotWithShape="1">
          <a:blip r:embed="rId3">
            <a:alphaModFix/>
          </a:blip>
          <a:srcRect b="0" l="0" r="0" t="0"/>
          <a:stretch/>
        </p:blipFill>
        <p:spPr>
          <a:xfrm>
            <a:off x="152400" y="1170125"/>
            <a:ext cx="3714750" cy="3286125"/>
          </a:xfrm>
          <a:prstGeom prst="rect">
            <a:avLst/>
          </a:prstGeom>
          <a:noFill/>
          <a:ln>
            <a:noFill/>
          </a:ln>
        </p:spPr>
      </p:pic>
      <p:sp>
        <p:nvSpPr>
          <p:cNvPr id="353" name="Google Shape;353;p10"/>
          <p:cNvSpPr txBox="1"/>
          <p:nvPr/>
        </p:nvSpPr>
        <p:spPr>
          <a:xfrm>
            <a:off x="311700" y="4456250"/>
            <a:ext cx="3560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200"/>
              <a:buFont typeface="Arial"/>
              <a:buNone/>
            </a:pPr>
            <a:r>
              <a:rPr b="0" i="0" lang="ru" sz="1200" u="none" cap="none" strike="noStrike">
                <a:solidFill>
                  <a:schemeClr val="dk1"/>
                </a:solidFill>
                <a:highlight>
                  <a:srgbClr val="FFFFFF"/>
                </a:highlight>
                <a:latin typeface="Arial"/>
                <a:ea typeface="Arial"/>
                <a:cs typeface="Arial"/>
                <a:sym typeface="Arial"/>
              </a:rPr>
              <a:t>Визуализация 2D кросс-корреляции</a:t>
            </a:r>
            <a:endParaRPr b="0" i="0" sz="1200" u="none" cap="none" strike="noStrike">
              <a:solidFill>
                <a:schemeClr val="dk1"/>
              </a:solidFill>
              <a:highlight>
                <a:srgbClr val="FFFFFF"/>
              </a:highlight>
              <a:latin typeface="Arial"/>
              <a:ea typeface="Arial"/>
              <a:cs typeface="Arial"/>
              <a:sym typeface="Arial"/>
            </a:endParaRPr>
          </a:p>
        </p:txBody>
      </p:sp>
      <p:sp>
        <p:nvSpPr>
          <p:cNvPr id="354" name="Google Shape;354;p10"/>
          <p:cNvSpPr txBox="1"/>
          <p:nvPr/>
        </p:nvSpPr>
        <p:spPr>
          <a:xfrm>
            <a:off x="4690825" y="2522338"/>
            <a:ext cx="35601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200"/>
              <a:buFont typeface="Arial"/>
              <a:buNone/>
            </a:pPr>
            <a:r>
              <a:rPr b="1" i="0" lang="ru" sz="1200" u="none" cap="none" strike="noStrike">
                <a:solidFill>
                  <a:schemeClr val="dk1"/>
                </a:solidFill>
                <a:highlight>
                  <a:srgbClr val="FFFFFF"/>
                </a:highlight>
                <a:latin typeface="Arial"/>
                <a:ea typeface="Arial"/>
                <a:cs typeface="Arial"/>
                <a:sym typeface="Arial"/>
              </a:rPr>
              <a:t>Смысл</a:t>
            </a:r>
            <a:r>
              <a:rPr b="0" i="0" lang="ru" sz="1200" u="none" cap="none" strike="noStrike">
                <a:solidFill>
                  <a:schemeClr val="dk1"/>
                </a:solidFill>
                <a:highlight>
                  <a:srgbClr val="FFFFFF"/>
                </a:highlight>
                <a:latin typeface="Arial"/>
                <a:ea typeface="Arial"/>
                <a:cs typeface="Arial"/>
                <a:sym typeface="Arial"/>
              </a:rPr>
              <a:t> </a:t>
            </a:r>
            <a:r>
              <a:rPr b="1" i="0" lang="ru" sz="1200" u="none" cap="none" strike="noStrike">
                <a:solidFill>
                  <a:schemeClr val="dk1"/>
                </a:solidFill>
                <a:highlight>
                  <a:srgbClr val="FFFFFF"/>
                </a:highlight>
                <a:latin typeface="Arial"/>
                <a:ea typeface="Arial"/>
                <a:cs typeface="Arial"/>
                <a:sym typeface="Arial"/>
              </a:rPr>
              <a:t>кросс-корреляции</a:t>
            </a:r>
            <a:r>
              <a:rPr b="0" i="0" lang="ru" sz="1200" u="none" cap="none" strike="noStrike">
                <a:solidFill>
                  <a:schemeClr val="dk1"/>
                </a:solidFill>
                <a:highlight>
                  <a:srgbClr val="FFFFFF"/>
                </a:highlight>
                <a:latin typeface="Arial"/>
                <a:ea typeface="Arial"/>
                <a:cs typeface="Arial"/>
                <a:sym typeface="Arial"/>
              </a:rPr>
              <a:t> - степень похожести kernel на input путем скалярного произведения</a:t>
            </a:r>
            <a:endParaRPr b="0" i="0" sz="1200" u="none" cap="none" strike="noStrike">
              <a:solidFill>
                <a:schemeClr val="dk1"/>
              </a:solidFill>
              <a:highlight>
                <a:srgbClr val="FFFFFF"/>
              </a:highlight>
              <a:latin typeface="Arial"/>
              <a:ea typeface="Arial"/>
              <a:cs typeface="Arial"/>
              <a:sym typeface="Arial"/>
            </a:endParaRPr>
          </a:p>
        </p:txBody>
      </p:sp>
      <p:pic>
        <p:nvPicPr>
          <p:cNvPr id="355" name="Google Shape;355;p10"/>
          <p:cNvPicPr preferRelativeResize="0"/>
          <p:nvPr/>
        </p:nvPicPr>
        <p:blipFill rotWithShape="1">
          <a:blip r:embed="rId4">
            <a:alphaModFix/>
          </a:blip>
          <a:srcRect b="0" l="0" r="0" t="0"/>
          <a:stretch/>
        </p:blipFill>
        <p:spPr>
          <a:xfrm>
            <a:off x="4740752" y="2009599"/>
            <a:ext cx="2802899" cy="512750"/>
          </a:xfrm>
          <a:prstGeom prst="rect">
            <a:avLst/>
          </a:prstGeom>
          <a:noFill/>
          <a:ln>
            <a:noFill/>
          </a:ln>
        </p:spPr>
      </p:pic>
      <p:sp>
        <p:nvSpPr>
          <p:cNvPr id="356" name="Google Shape;35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357" name="Google Shape;357;p10"/>
          <p:cNvSpPr txBox="1"/>
          <p:nvPr/>
        </p:nvSpPr>
        <p:spPr>
          <a:xfrm>
            <a:off x="-42525" y="4835700"/>
            <a:ext cx="202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5"/>
              </a:rPr>
              <a:t>https://en.wikipedia.org/wiki/Convolution</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Свертка: примеры</a:t>
            </a:r>
            <a:endParaRPr/>
          </a:p>
        </p:txBody>
      </p:sp>
      <p:pic>
        <p:nvPicPr>
          <p:cNvPr id="363" name="Google Shape;363;p11"/>
          <p:cNvPicPr preferRelativeResize="0"/>
          <p:nvPr/>
        </p:nvPicPr>
        <p:blipFill rotWithShape="1">
          <a:blip r:embed="rId3">
            <a:alphaModFix/>
          </a:blip>
          <a:srcRect b="0" l="0" r="0" t="0"/>
          <a:stretch/>
        </p:blipFill>
        <p:spPr>
          <a:xfrm>
            <a:off x="1110500" y="1119100"/>
            <a:ext cx="6922996" cy="3820977"/>
          </a:xfrm>
          <a:prstGeom prst="rect">
            <a:avLst/>
          </a:prstGeom>
          <a:noFill/>
          <a:ln>
            <a:noFill/>
          </a:ln>
        </p:spPr>
      </p:pic>
      <p:sp>
        <p:nvSpPr>
          <p:cNvPr id="364" name="Google Shape;36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365" name="Google Shape;365;p11"/>
          <p:cNvSpPr txBox="1"/>
          <p:nvPr/>
        </p:nvSpPr>
        <p:spPr>
          <a:xfrm>
            <a:off x="0" y="4835700"/>
            <a:ext cx="3189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4"/>
              </a:rPr>
              <a:t>https://zelengarden.ru/15-foto/linejnaya-filtraciya-izobrazhenij.html</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Свертка: примеры</a:t>
            </a:r>
            <a:endParaRPr/>
          </a:p>
        </p:txBody>
      </p:sp>
      <p:pic>
        <p:nvPicPr>
          <p:cNvPr id="371" name="Google Shape;371;p12"/>
          <p:cNvPicPr preferRelativeResize="0"/>
          <p:nvPr/>
        </p:nvPicPr>
        <p:blipFill rotWithShape="1">
          <a:blip r:embed="rId3">
            <a:alphaModFix/>
          </a:blip>
          <a:srcRect b="0" l="0" r="0" t="0"/>
          <a:stretch/>
        </p:blipFill>
        <p:spPr>
          <a:xfrm>
            <a:off x="356525" y="1017725"/>
            <a:ext cx="3651304" cy="3820974"/>
          </a:xfrm>
          <a:prstGeom prst="rect">
            <a:avLst/>
          </a:prstGeom>
          <a:noFill/>
          <a:ln>
            <a:noFill/>
          </a:ln>
        </p:spPr>
      </p:pic>
      <p:pic>
        <p:nvPicPr>
          <p:cNvPr id="372" name="Google Shape;372;p12"/>
          <p:cNvPicPr preferRelativeResize="0"/>
          <p:nvPr/>
        </p:nvPicPr>
        <p:blipFill rotWithShape="1">
          <a:blip r:embed="rId4">
            <a:alphaModFix/>
          </a:blip>
          <a:srcRect b="0" l="0" r="0" t="0"/>
          <a:stretch/>
        </p:blipFill>
        <p:spPr>
          <a:xfrm>
            <a:off x="4330279" y="1017725"/>
            <a:ext cx="4457802" cy="3820973"/>
          </a:xfrm>
          <a:prstGeom prst="rect">
            <a:avLst/>
          </a:prstGeom>
          <a:noFill/>
          <a:ln>
            <a:noFill/>
          </a:ln>
        </p:spPr>
      </p:pic>
      <p:sp>
        <p:nvSpPr>
          <p:cNvPr id="373" name="Google Shape;37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374" name="Google Shape;374;p12"/>
          <p:cNvSpPr txBox="1"/>
          <p:nvPr/>
        </p:nvSpPr>
        <p:spPr>
          <a:xfrm>
            <a:off x="0" y="4838700"/>
            <a:ext cx="2763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5"/>
              </a:rPr>
              <a:t>https://en.wikipedia.org/wiki/Kernel_(image_processing)</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Медианная фильтрация</a:t>
            </a:r>
            <a:endParaRPr/>
          </a:p>
        </p:txBody>
      </p:sp>
      <p:pic>
        <p:nvPicPr>
          <p:cNvPr id="380" name="Google Shape;380;p13"/>
          <p:cNvPicPr preferRelativeResize="0"/>
          <p:nvPr/>
        </p:nvPicPr>
        <p:blipFill rotWithShape="1">
          <a:blip r:embed="rId3">
            <a:alphaModFix/>
          </a:blip>
          <a:srcRect b="0" l="0" r="0" t="0"/>
          <a:stretch/>
        </p:blipFill>
        <p:spPr>
          <a:xfrm>
            <a:off x="439250" y="1246650"/>
            <a:ext cx="3821475" cy="3392100"/>
          </a:xfrm>
          <a:prstGeom prst="rect">
            <a:avLst/>
          </a:prstGeom>
          <a:noFill/>
          <a:ln>
            <a:noFill/>
          </a:ln>
        </p:spPr>
      </p:pic>
      <p:pic>
        <p:nvPicPr>
          <p:cNvPr id="381" name="Google Shape;381;p13"/>
          <p:cNvPicPr preferRelativeResize="0"/>
          <p:nvPr/>
        </p:nvPicPr>
        <p:blipFill rotWithShape="1">
          <a:blip r:embed="rId4">
            <a:alphaModFix/>
          </a:blip>
          <a:srcRect b="0" l="0" r="0" t="0"/>
          <a:stretch/>
        </p:blipFill>
        <p:spPr>
          <a:xfrm>
            <a:off x="5645301" y="1323112"/>
            <a:ext cx="2977550" cy="3239174"/>
          </a:xfrm>
          <a:prstGeom prst="rect">
            <a:avLst/>
          </a:prstGeom>
          <a:noFill/>
          <a:ln>
            <a:noFill/>
          </a:ln>
        </p:spPr>
      </p:pic>
      <p:sp>
        <p:nvSpPr>
          <p:cNvPr id="382" name="Google Shape;382;p13"/>
          <p:cNvSpPr txBox="1"/>
          <p:nvPr/>
        </p:nvSpPr>
        <p:spPr>
          <a:xfrm>
            <a:off x="5341875" y="4380750"/>
            <a:ext cx="3584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200"/>
              <a:buFont typeface="Arial"/>
              <a:buNone/>
            </a:pPr>
            <a:r>
              <a:rPr b="0" i="0" lang="ru" sz="1200" u="none" cap="none" strike="noStrike">
                <a:solidFill>
                  <a:schemeClr val="dk1"/>
                </a:solidFill>
                <a:highlight>
                  <a:srgbClr val="FFFFFF"/>
                </a:highlight>
                <a:latin typeface="Arial"/>
                <a:ea typeface="Arial"/>
                <a:cs typeface="Arial"/>
                <a:sym typeface="Arial"/>
              </a:rPr>
              <a:t>Медианный фильтр - нелинейная фильтрация</a:t>
            </a:r>
            <a:endParaRPr b="0" i="0" sz="1200" u="none" cap="none" strike="noStrike">
              <a:solidFill>
                <a:schemeClr val="dk1"/>
              </a:solidFill>
              <a:highlight>
                <a:srgbClr val="FFFFFF"/>
              </a:highlight>
              <a:latin typeface="Arial"/>
              <a:ea typeface="Arial"/>
              <a:cs typeface="Arial"/>
              <a:sym typeface="Arial"/>
            </a:endParaRPr>
          </a:p>
        </p:txBody>
      </p:sp>
      <p:sp>
        <p:nvSpPr>
          <p:cNvPr id="383" name="Google Shape;38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384" name="Google Shape;384;p13"/>
          <p:cNvSpPr txBox="1"/>
          <p:nvPr/>
        </p:nvSpPr>
        <p:spPr>
          <a:xfrm>
            <a:off x="0" y="4835700"/>
            <a:ext cx="3087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none" cap="none" strike="noStrike">
                <a:solidFill>
                  <a:srgbClr val="1A1A1A"/>
                </a:solidFill>
                <a:highlight>
                  <a:srgbClr val="FFFFFF"/>
                </a:highlight>
                <a:latin typeface="Arial"/>
                <a:ea typeface="Arial"/>
                <a:cs typeface="Arial"/>
                <a:sym typeface="Arial"/>
              </a:rPr>
              <a:t>А. Конушин. Курс «Введение в компьютерное зрение». 2012</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Свертка: выделение границ</a:t>
            </a:r>
            <a:endParaRPr/>
          </a:p>
        </p:txBody>
      </p:sp>
      <p:pic>
        <p:nvPicPr>
          <p:cNvPr id="390" name="Google Shape;390;p14"/>
          <p:cNvPicPr preferRelativeResize="0"/>
          <p:nvPr/>
        </p:nvPicPr>
        <p:blipFill rotWithShape="1">
          <a:blip r:embed="rId3">
            <a:alphaModFix/>
          </a:blip>
          <a:srcRect b="0" l="0" r="0" t="0"/>
          <a:stretch/>
        </p:blipFill>
        <p:spPr>
          <a:xfrm>
            <a:off x="227900" y="1235650"/>
            <a:ext cx="2378301" cy="751350"/>
          </a:xfrm>
          <a:prstGeom prst="rect">
            <a:avLst/>
          </a:prstGeom>
          <a:noFill/>
          <a:ln>
            <a:noFill/>
          </a:ln>
        </p:spPr>
      </p:pic>
      <p:pic>
        <p:nvPicPr>
          <p:cNvPr id="391" name="Google Shape;391;p14"/>
          <p:cNvPicPr preferRelativeResize="0"/>
          <p:nvPr/>
        </p:nvPicPr>
        <p:blipFill rotWithShape="1">
          <a:blip r:embed="rId4">
            <a:alphaModFix/>
          </a:blip>
          <a:srcRect b="0" l="0" r="0" t="0"/>
          <a:stretch/>
        </p:blipFill>
        <p:spPr>
          <a:xfrm>
            <a:off x="2995499" y="1170125"/>
            <a:ext cx="2538173" cy="882399"/>
          </a:xfrm>
          <a:prstGeom prst="rect">
            <a:avLst/>
          </a:prstGeom>
          <a:noFill/>
          <a:ln>
            <a:noFill/>
          </a:ln>
        </p:spPr>
      </p:pic>
      <p:pic>
        <p:nvPicPr>
          <p:cNvPr id="392" name="Google Shape;392;p14"/>
          <p:cNvPicPr preferRelativeResize="0"/>
          <p:nvPr/>
        </p:nvPicPr>
        <p:blipFill rotWithShape="1">
          <a:blip r:embed="rId5">
            <a:alphaModFix/>
          </a:blip>
          <a:srcRect b="0" l="0" r="0" t="0"/>
          <a:stretch/>
        </p:blipFill>
        <p:spPr>
          <a:xfrm>
            <a:off x="5823150" y="1147225"/>
            <a:ext cx="2933576" cy="928200"/>
          </a:xfrm>
          <a:prstGeom prst="rect">
            <a:avLst/>
          </a:prstGeom>
          <a:noFill/>
          <a:ln>
            <a:noFill/>
          </a:ln>
        </p:spPr>
      </p:pic>
      <p:sp>
        <p:nvSpPr>
          <p:cNvPr id="393" name="Google Shape;393;p14"/>
          <p:cNvSpPr txBox="1"/>
          <p:nvPr/>
        </p:nvSpPr>
        <p:spPr>
          <a:xfrm>
            <a:off x="875850" y="2052525"/>
            <a:ext cx="108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Робертса</a:t>
            </a:r>
            <a:endParaRPr b="0" i="0" sz="1400" u="none" cap="none" strike="noStrike">
              <a:solidFill>
                <a:srgbClr val="000000"/>
              </a:solidFill>
              <a:latin typeface="Arial"/>
              <a:ea typeface="Arial"/>
              <a:cs typeface="Arial"/>
              <a:sym typeface="Arial"/>
            </a:endParaRPr>
          </a:p>
        </p:txBody>
      </p:sp>
      <p:sp>
        <p:nvSpPr>
          <p:cNvPr id="394" name="Google Shape;394;p14"/>
          <p:cNvSpPr txBox="1"/>
          <p:nvPr/>
        </p:nvSpPr>
        <p:spPr>
          <a:xfrm>
            <a:off x="3777988" y="2056425"/>
            <a:ext cx="973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ru" sz="1350" u="none" cap="none" strike="noStrike">
                <a:solidFill>
                  <a:schemeClr val="dk1"/>
                </a:solidFill>
                <a:latin typeface="Arial"/>
                <a:ea typeface="Arial"/>
                <a:cs typeface="Arial"/>
                <a:sym typeface="Arial"/>
              </a:rPr>
              <a:t>Превитт</a:t>
            </a:r>
            <a:endParaRPr b="0" i="0" sz="1350" u="none" cap="none" strike="noStrike">
              <a:solidFill>
                <a:schemeClr val="dk1"/>
              </a:solidFill>
              <a:latin typeface="Arial"/>
              <a:ea typeface="Arial"/>
              <a:cs typeface="Arial"/>
              <a:sym typeface="Arial"/>
            </a:endParaRPr>
          </a:p>
        </p:txBody>
      </p:sp>
      <p:sp>
        <p:nvSpPr>
          <p:cNvPr id="395" name="Google Shape;395;p14"/>
          <p:cNvSpPr txBox="1"/>
          <p:nvPr/>
        </p:nvSpPr>
        <p:spPr>
          <a:xfrm>
            <a:off x="6852088" y="2056425"/>
            <a:ext cx="875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ru" sz="1350" u="none" cap="none" strike="noStrike">
                <a:solidFill>
                  <a:schemeClr val="dk1"/>
                </a:solidFill>
                <a:latin typeface="Arial"/>
                <a:ea typeface="Arial"/>
                <a:cs typeface="Arial"/>
                <a:sym typeface="Arial"/>
              </a:rPr>
              <a:t>Собеля</a:t>
            </a:r>
            <a:endParaRPr b="0" i="0" sz="1350" u="none" cap="none" strike="noStrike">
              <a:solidFill>
                <a:schemeClr val="dk1"/>
              </a:solidFill>
              <a:latin typeface="Arial"/>
              <a:ea typeface="Arial"/>
              <a:cs typeface="Arial"/>
              <a:sym typeface="Arial"/>
            </a:endParaRPr>
          </a:p>
        </p:txBody>
      </p:sp>
      <p:pic>
        <p:nvPicPr>
          <p:cNvPr id="396" name="Google Shape;396;p14"/>
          <p:cNvPicPr preferRelativeResize="0"/>
          <p:nvPr/>
        </p:nvPicPr>
        <p:blipFill rotWithShape="1">
          <a:blip r:embed="rId6">
            <a:alphaModFix/>
          </a:blip>
          <a:srcRect b="0" l="0" r="0" t="0"/>
          <a:stretch/>
        </p:blipFill>
        <p:spPr>
          <a:xfrm>
            <a:off x="123563" y="2856850"/>
            <a:ext cx="2586975" cy="1321725"/>
          </a:xfrm>
          <a:prstGeom prst="rect">
            <a:avLst/>
          </a:prstGeom>
          <a:noFill/>
          <a:ln>
            <a:noFill/>
          </a:ln>
        </p:spPr>
      </p:pic>
      <p:pic>
        <p:nvPicPr>
          <p:cNvPr id="397" name="Google Shape;397;p14"/>
          <p:cNvPicPr preferRelativeResize="0"/>
          <p:nvPr/>
        </p:nvPicPr>
        <p:blipFill rotWithShape="1">
          <a:blip r:embed="rId7">
            <a:alphaModFix/>
          </a:blip>
          <a:srcRect b="0" l="0" r="0" t="0"/>
          <a:stretch/>
        </p:blipFill>
        <p:spPr>
          <a:xfrm>
            <a:off x="2995513" y="2864602"/>
            <a:ext cx="2538175" cy="1306223"/>
          </a:xfrm>
          <a:prstGeom prst="rect">
            <a:avLst/>
          </a:prstGeom>
          <a:noFill/>
          <a:ln>
            <a:noFill/>
          </a:ln>
        </p:spPr>
      </p:pic>
      <p:pic>
        <p:nvPicPr>
          <p:cNvPr id="398" name="Google Shape;398;p14"/>
          <p:cNvPicPr preferRelativeResize="0"/>
          <p:nvPr/>
        </p:nvPicPr>
        <p:blipFill rotWithShape="1">
          <a:blip r:embed="rId8">
            <a:alphaModFix/>
          </a:blip>
          <a:srcRect b="0" l="0" r="0" t="0"/>
          <a:stretch/>
        </p:blipFill>
        <p:spPr>
          <a:xfrm>
            <a:off x="5996450" y="2854800"/>
            <a:ext cx="2586976" cy="1325826"/>
          </a:xfrm>
          <a:prstGeom prst="rect">
            <a:avLst/>
          </a:prstGeom>
          <a:noFill/>
          <a:ln>
            <a:noFill/>
          </a:ln>
        </p:spPr>
      </p:pic>
      <p:sp>
        <p:nvSpPr>
          <p:cNvPr id="399" name="Google Shape;39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400" name="Google Shape;400;p14"/>
          <p:cNvSpPr txBox="1"/>
          <p:nvPr/>
        </p:nvSpPr>
        <p:spPr>
          <a:xfrm>
            <a:off x="0" y="4835700"/>
            <a:ext cx="271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none" cap="none" strike="noStrike">
                <a:solidFill>
                  <a:srgbClr val="1A1A1A"/>
                </a:solidFill>
                <a:highlight>
                  <a:srgbClr val="FFFFFF"/>
                </a:highlight>
                <a:latin typeface="Arial"/>
                <a:ea typeface="Arial"/>
                <a:cs typeface="Arial"/>
                <a:sym typeface="Arial"/>
              </a:rPr>
              <a:t>А. Конушин. Введение в компьютерное зрение. 2012</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Свертка: выделение границ</a:t>
            </a:r>
            <a:endParaRPr/>
          </a:p>
        </p:txBody>
      </p:sp>
      <p:sp>
        <p:nvSpPr>
          <p:cNvPr id="406" name="Google Shape;406;p15"/>
          <p:cNvSpPr txBox="1"/>
          <p:nvPr/>
        </p:nvSpPr>
        <p:spPr>
          <a:xfrm>
            <a:off x="439525" y="1171500"/>
            <a:ext cx="210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Градиент изображения</a:t>
            </a:r>
            <a:endParaRPr b="0" i="0" sz="1400" u="none" cap="none" strike="noStrike">
              <a:solidFill>
                <a:srgbClr val="000000"/>
              </a:solidFill>
              <a:latin typeface="Arial"/>
              <a:ea typeface="Arial"/>
              <a:cs typeface="Arial"/>
              <a:sym typeface="Arial"/>
            </a:endParaRPr>
          </a:p>
        </p:txBody>
      </p:sp>
      <p:pic>
        <p:nvPicPr>
          <p:cNvPr id="407" name="Google Shape;407;p15"/>
          <p:cNvPicPr preferRelativeResize="0"/>
          <p:nvPr/>
        </p:nvPicPr>
        <p:blipFill rotWithShape="1">
          <a:blip r:embed="rId3">
            <a:alphaModFix/>
          </a:blip>
          <a:srcRect b="0" l="0" r="0" t="0"/>
          <a:stretch/>
        </p:blipFill>
        <p:spPr>
          <a:xfrm>
            <a:off x="4262450" y="1725475"/>
            <a:ext cx="2555700" cy="997350"/>
          </a:xfrm>
          <a:prstGeom prst="rect">
            <a:avLst/>
          </a:prstGeom>
          <a:noFill/>
          <a:ln>
            <a:noFill/>
          </a:ln>
        </p:spPr>
      </p:pic>
      <p:pic>
        <p:nvPicPr>
          <p:cNvPr id="408" name="Google Shape;408;p15"/>
          <p:cNvPicPr preferRelativeResize="0"/>
          <p:nvPr/>
        </p:nvPicPr>
        <p:blipFill rotWithShape="1">
          <a:blip r:embed="rId4">
            <a:alphaModFix/>
          </a:blip>
          <a:srcRect b="0" l="0" r="0" t="0"/>
          <a:stretch/>
        </p:blipFill>
        <p:spPr>
          <a:xfrm>
            <a:off x="543499" y="1725475"/>
            <a:ext cx="1465626" cy="904950"/>
          </a:xfrm>
          <a:prstGeom prst="rect">
            <a:avLst/>
          </a:prstGeom>
          <a:noFill/>
          <a:ln>
            <a:noFill/>
          </a:ln>
        </p:spPr>
      </p:pic>
      <p:pic>
        <p:nvPicPr>
          <p:cNvPr id="409" name="Google Shape;409;p15"/>
          <p:cNvPicPr preferRelativeResize="0"/>
          <p:nvPr/>
        </p:nvPicPr>
        <p:blipFill rotWithShape="1">
          <a:blip r:embed="rId5">
            <a:alphaModFix/>
          </a:blip>
          <a:srcRect b="0" l="0" r="0" t="0"/>
          <a:stretch/>
        </p:blipFill>
        <p:spPr>
          <a:xfrm>
            <a:off x="2267275" y="1725475"/>
            <a:ext cx="1674167" cy="904950"/>
          </a:xfrm>
          <a:prstGeom prst="rect">
            <a:avLst/>
          </a:prstGeom>
          <a:noFill/>
          <a:ln>
            <a:noFill/>
          </a:ln>
        </p:spPr>
      </p:pic>
      <p:sp>
        <p:nvSpPr>
          <p:cNvPr id="410" name="Google Shape;410;p15"/>
          <p:cNvSpPr txBox="1"/>
          <p:nvPr/>
        </p:nvSpPr>
        <p:spPr>
          <a:xfrm>
            <a:off x="478275" y="2784200"/>
            <a:ext cx="6897300" cy="400200"/>
          </a:xfrm>
          <a:prstGeom prst="rect">
            <a:avLst/>
          </a:prstGeom>
          <a:noFill/>
          <a:ln>
            <a:noFill/>
          </a:ln>
        </p:spPr>
        <p:txBody>
          <a:bodyPr anchorCtr="0" anchor="t" bIns="91425" lIns="91425" spcFirstLastPara="1" rIns="91425" wrap="square" tIns="91425">
            <a:spAutoFit/>
          </a:bodyPr>
          <a:lstStyle/>
          <a:p>
            <a:pPr indent="-254000" lvl="0" marL="254000" marR="0" rtl="0" algn="l">
              <a:lnSpc>
                <a:spcPct val="115000"/>
              </a:lnSpc>
              <a:spcBef>
                <a:spcPts val="0"/>
              </a:spcBef>
              <a:spcAft>
                <a:spcPts val="0"/>
              </a:spcAft>
              <a:buClr>
                <a:srgbClr val="000000"/>
              </a:buClr>
              <a:buSzPts val="1400"/>
              <a:buFont typeface="Arial"/>
              <a:buNone/>
            </a:pPr>
            <a:r>
              <a:rPr b="0" i="0" lang="ru" sz="1400" u="none" cap="none" strike="noStrike">
                <a:solidFill>
                  <a:schemeClr val="dk1"/>
                </a:solidFill>
                <a:latin typeface="Arial"/>
                <a:ea typeface="Arial"/>
                <a:cs typeface="Arial"/>
                <a:sym typeface="Arial"/>
              </a:rPr>
              <a:t>Градиент направлен в сторону наибольшего изменения интенсивности</a:t>
            </a:r>
            <a:endParaRPr b="0" i="0" sz="1400" u="none" cap="none" strike="noStrike">
              <a:solidFill>
                <a:schemeClr val="dk1"/>
              </a:solidFill>
              <a:latin typeface="Arial"/>
              <a:ea typeface="Arial"/>
              <a:cs typeface="Arial"/>
              <a:sym typeface="Arial"/>
            </a:endParaRPr>
          </a:p>
        </p:txBody>
      </p:sp>
      <p:sp>
        <p:nvSpPr>
          <p:cNvPr id="411" name="Google Shape;411;p15"/>
          <p:cNvSpPr txBox="1"/>
          <p:nvPr/>
        </p:nvSpPr>
        <p:spPr>
          <a:xfrm>
            <a:off x="478275" y="3338175"/>
            <a:ext cx="3817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500"/>
              <a:buFont typeface="Arial"/>
              <a:buNone/>
            </a:pPr>
            <a:r>
              <a:rPr b="0" i="0" lang="ru" sz="1500" u="none" cap="none" strike="noStrike">
                <a:solidFill>
                  <a:schemeClr val="dk1"/>
                </a:solidFill>
                <a:latin typeface="Arial"/>
                <a:ea typeface="Arial"/>
                <a:cs typeface="Arial"/>
                <a:sym typeface="Arial"/>
              </a:rPr>
              <a:t>Для функции 2-х переменных, </a:t>
            </a:r>
            <a:r>
              <a:rPr b="0" i="1" lang="ru" sz="1500" u="none" cap="none" strike="noStrike">
                <a:solidFill>
                  <a:schemeClr val="dk1"/>
                </a:solidFill>
                <a:latin typeface="Arial"/>
                <a:ea typeface="Arial"/>
                <a:cs typeface="Arial"/>
                <a:sym typeface="Arial"/>
              </a:rPr>
              <a:t>f</a:t>
            </a:r>
            <a:r>
              <a:rPr b="0" i="0" lang="ru" sz="1500" u="none" cap="none" strike="noStrike">
                <a:solidFill>
                  <a:schemeClr val="dk1"/>
                </a:solidFill>
                <a:latin typeface="Arial"/>
                <a:ea typeface="Arial"/>
                <a:cs typeface="Arial"/>
                <a:sym typeface="Arial"/>
              </a:rPr>
              <a:t>(</a:t>
            </a:r>
            <a:r>
              <a:rPr b="0" i="1" lang="ru" sz="1500" u="none" cap="none" strike="noStrike">
                <a:solidFill>
                  <a:schemeClr val="dk1"/>
                </a:solidFill>
                <a:latin typeface="Arial"/>
                <a:ea typeface="Arial"/>
                <a:cs typeface="Arial"/>
                <a:sym typeface="Arial"/>
              </a:rPr>
              <a:t>x,y</a:t>
            </a:r>
            <a:r>
              <a:rPr b="0" i="0" lang="ru" sz="1500" u="none" cap="none" strike="noStrike">
                <a:solidFill>
                  <a:schemeClr val="dk1"/>
                </a:solidFill>
                <a:latin typeface="Arial"/>
                <a:ea typeface="Arial"/>
                <a:cs typeface="Arial"/>
                <a:sym typeface="Arial"/>
              </a:rPr>
              <a:t>):</a:t>
            </a:r>
            <a:endParaRPr b="0" i="0" sz="1500" u="none" cap="none" strike="noStrike">
              <a:solidFill>
                <a:schemeClr val="dk1"/>
              </a:solidFill>
              <a:latin typeface="Arial"/>
              <a:ea typeface="Arial"/>
              <a:cs typeface="Arial"/>
              <a:sym typeface="Arial"/>
            </a:endParaRPr>
          </a:p>
        </p:txBody>
      </p:sp>
      <p:pic>
        <p:nvPicPr>
          <p:cNvPr id="412" name="Google Shape;412;p15"/>
          <p:cNvPicPr preferRelativeResize="0"/>
          <p:nvPr/>
        </p:nvPicPr>
        <p:blipFill rotWithShape="1">
          <a:blip r:embed="rId6">
            <a:alphaModFix/>
          </a:blip>
          <a:srcRect b="0" l="0" r="0" t="0"/>
          <a:stretch/>
        </p:blipFill>
        <p:spPr>
          <a:xfrm>
            <a:off x="543500" y="3753675"/>
            <a:ext cx="3275025" cy="795375"/>
          </a:xfrm>
          <a:prstGeom prst="rect">
            <a:avLst/>
          </a:prstGeom>
          <a:noFill/>
          <a:ln>
            <a:noFill/>
          </a:ln>
        </p:spPr>
      </p:pic>
      <p:sp>
        <p:nvSpPr>
          <p:cNvPr id="413" name="Google Shape;413;p15"/>
          <p:cNvSpPr txBox="1"/>
          <p:nvPr/>
        </p:nvSpPr>
        <p:spPr>
          <a:xfrm>
            <a:off x="478275" y="4549075"/>
            <a:ext cx="4104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500"/>
              <a:buFont typeface="Arial"/>
              <a:buNone/>
            </a:pPr>
            <a:r>
              <a:rPr b="0" i="0" lang="ru" sz="1500" u="none" cap="none" strike="noStrike">
                <a:solidFill>
                  <a:schemeClr val="dk1"/>
                </a:solidFill>
                <a:latin typeface="Arial"/>
                <a:ea typeface="Arial"/>
                <a:cs typeface="Arial"/>
                <a:sym typeface="Arial"/>
              </a:rPr>
              <a:t>Линейная и инвариантная к переносу</a:t>
            </a:r>
            <a:endParaRPr b="0" i="0" sz="1500" u="none" cap="none" strike="noStrike">
              <a:solidFill>
                <a:schemeClr val="dk1"/>
              </a:solidFill>
              <a:latin typeface="Arial"/>
              <a:ea typeface="Arial"/>
              <a:cs typeface="Arial"/>
              <a:sym typeface="Arial"/>
            </a:endParaRPr>
          </a:p>
        </p:txBody>
      </p:sp>
      <p:sp>
        <p:nvSpPr>
          <p:cNvPr id="414" name="Google Shape;414;p15"/>
          <p:cNvSpPr txBox="1"/>
          <p:nvPr/>
        </p:nvSpPr>
        <p:spPr>
          <a:xfrm>
            <a:off x="4514200" y="33381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500"/>
              <a:buFont typeface="Arial"/>
              <a:buNone/>
            </a:pPr>
            <a:r>
              <a:rPr b="0" i="0" lang="ru" sz="1500" u="none" cap="none" strike="noStrike">
                <a:solidFill>
                  <a:schemeClr val="dk1"/>
                </a:solidFill>
                <a:latin typeface="Arial"/>
                <a:ea typeface="Arial"/>
                <a:cs typeface="Arial"/>
                <a:sym typeface="Arial"/>
              </a:rPr>
              <a:t>Разностная производная:</a:t>
            </a:r>
            <a:endParaRPr b="0" i="0" sz="1500" u="none" cap="none" strike="noStrike">
              <a:solidFill>
                <a:schemeClr val="dk1"/>
              </a:solidFill>
              <a:latin typeface="Arial"/>
              <a:ea typeface="Arial"/>
              <a:cs typeface="Arial"/>
              <a:sym typeface="Arial"/>
            </a:endParaRPr>
          </a:p>
        </p:txBody>
      </p:sp>
      <p:pic>
        <p:nvPicPr>
          <p:cNvPr id="415" name="Google Shape;415;p15"/>
          <p:cNvPicPr preferRelativeResize="0"/>
          <p:nvPr/>
        </p:nvPicPr>
        <p:blipFill rotWithShape="1">
          <a:blip r:embed="rId7">
            <a:alphaModFix/>
          </a:blip>
          <a:srcRect b="0" l="0" r="0" t="0"/>
          <a:stretch/>
        </p:blipFill>
        <p:spPr>
          <a:xfrm>
            <a:off x="4514200" y="3800250"/>
            <a:ext cx="2844125" cy="702238"/>
          </a:xfrm>
          <a:prstGeom prst="rect">
            <a:avLst/>
          </a:prstGeom>
          <a:noFill/>
          <a:ln>
            <a:noFill/>
          </a:ln>
        </p:spPr>
      </p:pic>
      <p:sp>
        <p:nvSpPr>
          <p:cNvPr id="416" name="Google Shape;416;p15"/>
          <p:cNvSpPr txBox="1"/>
          <p:nvPr/>
        </p:nvSpPr>
        <p:spPr>
          <a:xfrm>
            <a:off x="4572000" y="4549075"/>
            <a:ext cx="1674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500"/>
              <a:buFont typeface="Arial"/>
              <a:buNone/>
            </a:pPr>
            <a:r>
              <a:rPr b="0" i="0" lang="ru" sz="1500" u="none" cap="none" strike="noStrike">
                <a:solidFill>
                  <a:schemeClr val="dk1"/>
                </a:solidFill>
                <a:latin typeface="Arial"/>
                <a:ea typeface="Arial"/>
                <a:cs typeface="Arial"/>
                <a:sym typeface="Arial"/>
              </a:rPr>
              <a:t>Свёртка!</a:t>
            </a:r>
            <a:endParaRPr b="0" i="0" sz="1500" u="none" cap="none" strike="noStrike">
              <a:solidFill>
                <a:schemeClr val="dk1"/>
              </a:solidFill>
              <a:latin typeface="Arial"/>
              <a:ea typeface="Arial"/>
              <a:cs typeface="Arial"/>
              <a:sym typeface="Arial"/>
            </a:endParaRPr>
          </a:p>
        </p:txBody>
      </p:sp>
      <p:pic>
        <p:nvPicPr>
          <p:cNvPr id="417" name="Google Shape;417;p15"/>
          <p:cNvPicPr preferRelativeResize="0"/>
          <p:nvPr/>
        </p:nvPicPr>
        <p:blipFill rotWithShape="1">
          <a:blip r:embed="rId8">
            <a:alphaModFix/>
          </a:blip>
          <a:srcRect b="0" l="0" r="0" t="0"/>
          <a:stretch/>
        </p:blipFill>
        <p:spPr>
          <a:xfrm>
            <a:off x="5694947" y="4586524"/>
            <a:ext cx="754278" cy="415500"/>
          </a:xfrm>
          <a:prstGeom prst="rect">
            <a:avLst/>
          </a:prstGeom>
          <a:noFill/>
          <a:ln>
            <a:noFill/>
          </a:ln>
        </p:spPr>
      </p:pic>
      <p:sp>
        <p:nvSpPr>
          <p:cNvPr id="418" name="Google Shape;41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419" name="Google Shape;419;p15"/>
          <p:cNvSpPr txBox="1"/>
          <p:nvPr/>
        </p:nvSpPr>
        <p:spPr>
          <a:xfrm>
            <a:off x="0" y="4835700"/>
            <a:ext cx="3155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none" cap="none" strike="noStrike">
                <a:solidFill>
                  <a:srgbClr val="1A1A1A"/>
                </a:solidFill>
                <a:highlight>
                  <a:srgbClr val="FFFFFF"/>
                </a:highlight>
                <a:latin typeface="Arial"/>
                <a:ea typeface="Arial"/>
                <a:cs typeface="Arial"/>
                <a:sym typeface="Arial"/>
              </a:rPr>
              <a:t>S. Seitz и А. Конушин. Введение в компьютерное зрение. 2012</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3254db9051c_3_81"/>
          <p:cNvSpPr txBox="1"/>
          <p:nvPr>
            <p:ph type="title"/>
          </p:nvPr>
        </p:nvSpPr>
        <p:spPr>
          <a:xfrm>
            <a:off x="311700" y="213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Свертка: Морфологические операции</a:t>
            </a:r>
            <a:endParaRPr/>
          </a:p>
        </p:txBody>
      </p:sp>
      <p:sp>
        <p:nvSpPr>
          <p:cNvPr id="425" name="Google Shape;425;g3254db9051c_3_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426" name="Google Shape;426;g3254db9051c_3_81"/>
          <p:cNvPicPr preferRelativeResize="0"/>
          <p:nvPr/>
        </p:nvPicPr>
        <p:blipFill>
          <a:blip r:embed="rId3">
            <a:alphaModFix/>
          </a:blip>
          <a:stretch>
            <a:fillRect/>
          </a:stretch>
        </p:blipFill>
        <p:spPr>
          <a:xfrm>
            <a:off x="206625" y="2879125"/>
            <a:ext cx="1066800" cy="1428750"/>
          </a:xfrm>
          <a:prstGeom prst="rect">
            <a:avLst/>
          </a:prstGeom>
          <a:noFill/>
          <a:ln>
            <a:noFill/>
          </a:ln>
        </p:spPr>
      </p:pic>
      <p:pic>
        <p:nvPicPr>
          <p:cNvPr id="427" name="Google Shape;427;g3254db9051c_3_81"/>
          <p:cNvPicPr preferRelativeResize="0"/>
          <p:nvPr/>
        </p:nvPicPr>
        <p:blipFill>
          <a:blip r:embed="rId4">
            <a:alphaModFix/>
          </a:blip>
          <a:stretch>
            <a:fillRect/>
          </a:stretch>
        </p:blipFill>
        <p:spPr>
          <a:xfrm>
            <a:off x="1565600" y="2879125"/>
            <a:ext cx="1066800" cy="1428750"/>
          </a:xfrm>
          <a:prstGeom prst="rect">
            <a:avLst/>
          </a:prstGeom>
          <a:noFill/>
          <a:ln>
            <a:noFill/>
          </a:ln>
        </p:spPr>
      </p:pic>
      <p:pic>
        <p:nvPicPr>
          <p:cNvPr id="428" name="Google Shape;428;g3254db9051c_3_81"/>
          <p:cNvPicPr preferRelativeResize="0"/>
          <p:nvPr/>
        </p:nvPicPr>
        <p:blipFill>
          <a:blip r:embed="rId5">
            <a:alphaModFix/>
          </a:blip>
          <a:stretch>
            <a:fillRect/>
          </a:stretch>
        </p:blipFill>
        <p:spPr>
          <a:xfrm>
            <a:off x="3477625" y="862750"/>
            <a:ext cx="2133600" cy="1428750"/>
          </a:xfrm>
          <a:prstGeom prst="rect">
            <a:avLst/>
          </a:prstGeom>
          <a:noFill/>
          <a:ln>
            <a:noFill/>
          </a:ln>
        </p:spPr>
      </p:pic>
      <p:pic>
        <p:nvPicPr>
          <p:cNvPr id="429" name="Google Shape;429;g3254db9051c_3_81"/>
          <p:cNvPicPr preferRelativeResize="0"/>
          <p:nvPr/>
        </p:nvPicPr>
        <p:blipFill>
          <a:blip r:embed="rId6">
            <a:alphaModFix/>
          </a:blip>
          <a:stretch>
            <a:fillRect/>
          </a:stretch>
        </p:blipFill>
        <p:spPr>
          <a:xfrm>
            <a:off x="3505200" y="2955325"/>
            <a:ext cx="2133600" cy="1428750"/>
          </a:xfrm>
          <a:prstGeom prst="rect">
            <a:avLst/>
          </a:prstGeom>
          <a:noFill/>
          <a:ln>
            <a:noFill/>
          </a:ln>
        </p:spPr>
      </p:pic>
      <p:pic>
        <p:nvPicPr>
          <p:cNvPr id="430" name="Google Shape;430;g3254db9051c_3_81"/>
          <p:cNvPicPr preferRelativeResize="0"/>
          <p:nvPr/>
        </p:nvPicPr>
        <p:blipFill>
          <a:blip r:embed="rId7">
            <a:alphaModFix/>
          </a:blip>
          <a:stretch>
            <a:fillRect/>
          </a:stretch>
        </p:blipFill>
        <p:spPr>
          <a:xfrm>
            <a:off x="6448150" y="213850"/>
            <a:ext cx="1796600" cy="1203065"/>
          </a:xfrm>
          <a:prstGeom prst="rect">
            <a:avLst/>
          </a:prstGeom>
          <a:noFill/>
          <a:ln>
            <a:noFill/>
          </a:ln>
        </p:spPr>
      </p:pic>
      <p:pic>
        <p:nvPicPr>
          <p:cNvPr id="431" name="Google Shape;431;g3254db9051c_3_81"/>
          <p:cNvPicPr preferRelativeResize="0"/>
          <p:nvPr/>
        </p:nvPicPr>
        <p:blipFill>
          <a:blip r:embed="rId8">
            <a:alphaModFix/>
          </a:blip>
          <a:stretch>
            <a:fillRect/>
          </a:stretch>
        </p:blipFill>
        <p:spPr>
          <a:xfrm>
            <a:off x="6450900" y="1828593"/>
            <a:ext cx="1796600" cy="1203065"/>
          </a:xfrm>
          <a:prstGeom prst="rect">
            <a:avLst/>
          </a:prstGeom>
          <a:noFill/>
          <a:ln>
            <a:noFill/>
          </a:ln>
        </p:spPr>
      </p:pic>
      <p:pic>
        <p:nvPicPr>
          <p:cNvPr id="432" name="Google Shape;432;g3254db9051c_3_81"/>
          <p:cNvPicPr preferRelativeResize="0"/>
          <p:nvPr/>
        </p:nvPicPr>
        <p:blipFill>
          <a:blip r:embed="rId9">
            <a:alphaModFix/>
          </a:blip>
          <a:stretch>
            <a:fillRect/>
          </a:stretch>
        </p:blipFill>
        <p:spPr>
          <a:xfrm>
            <a:off x="6466475" y="3443335"/>
            <a:ext cx="1796600" cy="1203064"/>
          </a:xfrm>
          <a:prstGeom prst="rect">
            <a:avLst/>
          </a:prstGeom>
          <a:noFill/>
          <a:ln>
            <a:noFill/>
          </a:ln>
        </p:spPr>
      </p:pic>
      <p:pic>
        <p:nvPicPr>
          <p:cNvPr id="433" name="Google Shape;433;g3254db9051c_3_81"/>
          <p:cNvPicPr preferRelativeResize="0"/>
          <p:nvPr/>
        </p:nvPicPr>
        <p:blipFill>
          <a:blip r:embed="rId10">
            <a:alphaModFix/>
          </a:blip>
          <a:stretch>
            <a:fillRect/>
          </a:stretch>
        </p:blipFill>
        <p:spPr>
          <a:xfrm>
            <a:off x="888575" y="953025"/>
            <a:ext cx="1066800" cy="1428750"/>
          </a:xfrm>
          <a:prstGeom prst="rect">
            <a:avLst/>
          </a:prstGeom>
          <a:noFill/>
          <a:ln>
            <a:noFill/>
          </a:ln>
        </p:spPr>
      </p:pic>
      <p:sp>
        <p:nvSpPr>
          <p:cNvPr id="434" name="Google Shape;434;g3254db9051c_3_81"/>
          <p:cNvSpPr txBox="1"/>
          <p:nvPr/>
        </p:nvSpPr>
        <p:spPr>
          <a:xfrm>
            <a:off x="523625" y="2344650"/>
            <a:ext cx="17967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ru" sz="1500">
                <a:solidFill>
                  <a:schemeClr val="dk2"/>
                </a:solidFill>
              </a:rPr>
              <a:t>Original Image</a:t>
            </a:r>
            <a:endParaRPr b="1" sz="1500">
              <a:solidFill>
                <a:schemeClr val="dk2"/>
              </a:solidFill>
            </a:endParaRPr>
          </a:p>
        </p:txBody>
      </p:sp>
      <p:sp>
        <p:nvSpPr>
          <p:cNvPr id="435" name="Google Shape;435;g3254db9051c_3_81"/>
          <p:cNvSpPr txBox="1"/>
          <p:nvPr/>
        </p:nvSpPr>
        <p:spPr>
          <a:xfrm>
            <a:off x="6210188" y="1350100"/>
            <a:ext cx="2309100" cy="454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ru" sz="1300">
                <a:solidFill>
                  <a:schemeClr val="dk2"/>
                </a:solidFill>
              </a:rPr>
              <a:t>Morphological Gradient</a:t>
            </a:r>
            <a:endParaRPr b="1" sz="1300">
              <a:solidFill>
                <a:schemeClr val="dk2"/>
              </a:solidFill>
            </a:endParaRPr>
          </a:p>
          <a:p>
            <a:pPr indent="0" lvl="0" marL="0" rtl="0" algn="ctr">
              <a:lnSpc>
                <a:spcPct val="80000"/>
              </a:lnSpc>
              <a:spcBef>
                <a:spcPts val="0"/>
              </a:spcBef>
              <a:spcAft>
                <a:spcPts val="0"/>
              </a:spcAft>
              <a:buClr>
                <a:schemeClr val="dk1"/>
              </a:buClr>
              <a:buSzPts val="1100"/>
              <a:buFont typeface="Arial"/>
              <a:buNone/>
            </a:pPr>
            <a:r>
              <a:rPr lang="ru" sz="1300">
                <a:solidFill>
                  <a:schemeClr val="dk2"/>
                </a:solidFill>
              </a:rPr>
              <a:t>(dilate – erode) </a:t>
            </a:r>
            <a:endParaRPr sz="1300">
              <a:solidFill>
                <a:schemeClr val="dk2"/>
              </a:solidFill>
            </a:endParaRPr>
          </a:p>
        </p:txBody>
      </p:sp>
      <p:sp>
        <p:nvSpPr>
          <p:cNvPr id="436" name="Google Shape;436;g3254db9051c_3_81"/>
          <p:cNvSpPr txBox="1"/>
          <p:nvPr/>
        </p:nvSpPr>
        <p:spPr>
          <a:xfrm>
            <a:off x="3340700" y="2254375"/>
            <a:ext cx="24102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ru" sz="1500">
                <a:solidFill>
                  <a:schemeClr val="dk2"/>
                </a:solidFill>
              </a:rPr>
              <a:t>Opening </a:t>
            </a:r>
            <a:r>
              <a:rPr lang="ru" sz="1500">
                <a:solidFill>
                  <a:schemeClr val="dk2"/>
                </a:solidFill>
              </a:rPr>
              <a:t>у</a:t>
            </a:r>
            <a:r>
              <a:rPr lang="ru" sz="1500">
                <a:solidFill>
                  <a:schemeClr val="dk2"/>
                </a:solidFill>
              </a:rPr>
              <a:t>бирает шум</a:t>
            </a:r>
            <a:endParaRPr sz="1500">
              <a:solidFill>
                <a:schemeClr val="dk2"/>
              </a:solidFill>
            </a:endParaRPr>
          </a:p>
          <a:p>
            <a:pPr indent="0" lvl="0" marL="0" rtl="0" algn="ctr">
              <a:spcBef>
                <a:spcPts val="0"/>
              </a:spcBef>
              <a:spcAft>
                <a:spcPts val="0"/>
              </a:spcAft>
              <a:buNone/>
            </a:pPr>
            <a:r>
              <a:rPr lang="ru" sz="1500">
                <a:solidFill>
                  <a:schemeClr val="dk2"/>
                </a:solidFill>
              </a:rPr>
              <a:t>(erode -&gt; dilate) </a:t>
            </a:r>
            <a:endParaRPr sz="1500">
              <a:solidFill>
                <a:schemeClr val="dk2"/>
              </a:solidFill>
            </a:endParaRPr>
          </a:p>
        </p:txBody>
      </p:sp>
      <p:sp>
        <p:nvSpPr>
          <p:cNvPr id="437" name="Google Shape;437;g3254db9051c_3_81"/>
          <p:cNvSpPr txBox="1"/>
          <p:nvPr/>
        </p:nvSpPr>
        <p:spPr>
          <a:xfrm>
            <a:off x="1484900" y="4285225"/>
            <a:ext cx="12282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ru" sz="1500">
                <a:solidFill>
                  <a:schemeClr val="dk2"/>
                </a:solidFill>
              </a:rPr>
              <a:t>Dilation</a:t>
            </a:r>
            <a:endParaRPr b="1" sz="1500">
              <a:solidFill>
                <a:schemeClr val="dk2"/>
              </a:solidFill>
            </a:endParaRPr>
          </a:p>
        </p:txBody>
      </p:sp>
      <p:sp>
        <p:nvSpPr>
          <p:cNvPr id="438" name="Google Shape;438;g3254db9051c_3_81"/>
          <p:cNvSpPr txBox="1"/>
          <p:nvPr/>
        </p:nvSpPr>
        <p:spPr>
          <a:xfrm>
            <a:off x="249675" y="4285225"/>
            <a:ext cx="9807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ru" sz="1500">
                <a:solidFill>
                  <a:schemeClr val="dk2"/>
                </a:solidFill>
              </a:rPr>
              <a:t>Erosion</a:t>
            </a:r>
            <a:endParaRPr b="1" sz="1500">
              <a:solidFill>
                <a:schemeClr val="dk2"/>
              </a:solidFill>
            </a:endParaRPr>
          </a:p>
        </p:txBody>
      </p:sp>
      <p:sp>
        <p:nvSpPr>
          <p:cNvPr id="439" name="Google Shape;439;g3254db9051c_3_81"/>
          <p:cNvSpPr txBox="1"/>
          <p:nvPr/>
        </p:nvSpPr>
        <p:spPr>
          <a:xfrm>
            <a:off x="6173613" y="2976350"/>
            <a:ext cx="2309100" cy="454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ru" sz="1300">
                <a:solidFill>
                  <a:schemeClr val="dk2"/>
                </a:solidFill>
              </a:rPr>
              <a:t>Black Hat</a:t>
            </a:r>
            <a:endParaRPr b="1" sz="1300">
              <a:solidFill>
                <a:schemeClr val="dk2"/>
              </a:solidFill>
            </a:endParaRPr>
          </a:p>
          <a:p>
            <a:pPr indent="0" lvl="0" marL="0" rtl="0" algn="ctr">
              <a:lnSpc>
                <a:spcPct val="80000"/>
              </a:lnSpc>
              <a:spcBef>
                <a:spcPts val="0"/>
              </a:spcBef>
              <a:spcAft>
                <a:spcPts val="0"/>
              </a:spcAft>
              <a:buClr>
                <a:schemeClr val="dk1"/>
              </a:buClr>
              <a:buSzPts val="1100"/>
              <a:buFont typeface="Arial"/>
              <a:buNone/>
            </a:pPr>
            <a:r>
              <a:rPr lang="ru" sz="1300">
                <a:solidFill>
                  <a:schemeClr val="dk2"/>
                </a:solidFill>
              </a:rPr>
              <a:t>(image – open) </a:t>
            </a:r>
            <a:endParaRPr sz="1300">
              <a:solidFill>
                <a:schemeClr val="dk2"/>
              </a:solidFill>
            </a:endParaRPr>
          </a:p>
        </p:txBody>
      </p:sp>
      <p:sp>
        <p:nvSpPr>
          <p:cNvPr id="440" name="Google Shape;440;g3254db9051c_3_81"/>
          <p:cNvSpPr txBox="1"/>
          <p:nvPr/>
        </p:nvSpPr>
        <p:spPr>
          <a:xfrm>
            <a:off x="6404938" y="4602625"/>
            <a:ext cx="1883100" cy="454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ru" sz="1300">
                <a:solidFill>
                  <a:schemeClr val="dk2"/>
                </a:solidFill>
              </a:rPr>
              <a:t>T</a:t>
            </a:r>
            <a:r>
              <a:rPr b="1" lang="ru" sz="1300">
                <a:solidFill>
                  <a:schemeClr val="dk2"/>
                </a:solidFill>
              </a:rPr>
              <a:t>op Hat</a:t>
            </a:r>
            <a:endParaRPr b="1" sz="1300">
              <a:solidFill>
                <a:schemeClr val="dk2"/>
              </a:solidFill>
            </a:endParaRPr>
          </a:p>
          <a:p>
            <a:pPr indent="0" lvl="0" marL="0" rtl="0" algn="ctr">
              <a:lnSpc>
                <a:spcPct val="80000"/>
              </a:lnSpc>
              <a:spcBef>
                <a:spcPts val="0"/>
              </a:spcBef>
              <a:spcAft>
                <a:spcPts val="0"/>
              </a:spcAft>
              <a:buNone/>
            </a:pPr>
            <a:r>
              <a:rPr lang="ru" sz="1300">
                <a:solidFill>
                  <a:schemeClr val="dk2"/>
                </a:solidFill>
              </a:rPr>
              <a:t>(close – image) </a:t>
            </a:r>
            <a:endParaRPr sz="1300">
              <a:solidFill>
                <a:schemeClr val="dk2"/>
              </a:solidFill>
            </a:endParaRPr>
          </a:p>
        </p:txBody>
      </p:sp>
      <p:sp>
        <p:nvSpPr>
          <p:cNvPr id="441" name="Google Shape;441;g3254db9051c_3_81"/>
          <p:cNvSpPr txBox="1"/>
          <p:nvPr/>
        </p:nvSpPr>
        <p:spPr>
          <a:xfrm>
            <a:off x="3273825" y="4361425"/>
            <a:ext cx="25704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ru" sz="1500">
                <a:solidFill>
                  <a:schemeClr val="dk2"/>
                </a:solidFill>
              </a:rPr>
              <a:t>Closing </a:t>
            </a:r>
            <a:r>
              <a:rPr lang="ru" sz="1500">
                <a:solidFill>
                  <a:schemeClr val="dk2"/>
                </a:solidFill>
              </a:rPr>
              <a:t>закрывает дырки</a:t>
            </a:r>
            <a:endParaRPr sz="1500">
              <a:solidFill>
                <a:schemeClr val="dk2"/>
              </a:solidFill>
            </a:endParaRPr>
          </a:p>
          <a:p>
            <a:pPr indent="0" lvl="0" marL="0" rtl="0" algn="ctr">
              <a:spcBef>
                <a:spcPts val="0"/>
              </a:spcBef>
              <a:spcAft>
                <a:spcPts val="0"/>
              </a:spcAft>
              <a:buNone/>
            </a:pPr>
            <a:r>
              <a:rPr lang="ru" sz="1500">
                <a:solidFill>
                  <a:schemeClr val="dk2"/>
                </a:solidFill>
              </a:rPr>
              <a:t>(</a:t>
            </a:r>
            <a:r>
              <a:rPr lang="ru" sz="1500">
                <a:solidFill>
                  <a:schemeClr val="dk2"/>
                </a:solidFill>
              </a:rPr>
              <a:t>dilate -&gt;</a:t>
            </a:r>
            <a:r>
              <a:rPr lang="ru" sz="1500">
                <a:solidFill>
                  <a:schemeClr val="dk2"/>
                </a:solidFill>
              </a:rPr>
              <a:t> </a:t>
            </a:r>
            <a:r>
              <a:rPr lang="ru" sz="1500">
                <a:solidFill>
                  <a:schemeClr val="dk2"/>
                </a:solidFill>
              </a:rPr>
              <a:t>erode</a:t>
            </a:r>
            <a:r>
              <a:rPr lang="ru" sz="1500">
                <a:solidFill>
                  <a:schemeClr val="dk2"/>
                </a:solidFill>
              </a:rPr>
              <a:t>) </a:t>
            </a:r>
            <a:endParaRPr sz="15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Свертка: выделение границ</a:t>
            </a:r>
            <a:endParaRPr/>
          </a:p>
        </p:txBody>
      </p:sp>
      <p:sp>
        <p:nvSpPr>
          <p:cNvPr id="447" name="Google Shape;447;p16"/>
          <p:cNvSpPr txBox="1"/>
          <p:nvPr/>
        </p:nvSpPr>
        <p:spPr>
          <a:xfrm>
            <a:off x="427925" y="1099200"/>
            <a:ext cx="4564500" cy="415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1200"/>
              </a:spcBef>
              <a:spcAft>
                <a:spcPts val="0"/>
              </a:spcAft>
              <a:buClr>
                <a:schemeClr val="dk1"/>
              </a:buClr>
              <a:buSzPts val="1500"/>
              <a:buFont typeface="Arial"/>
              <a:buChar char="●"/>
            </a:pPr>
            <a:r>
              <a:rPr b="0" i="0" lang="ru" sz="1500" u="none" cap="none" strike="noStrike">
                <a:solidFill>
                  <a:schemeClr val="dk1"/>
                </a:solidFill>
                <a:latin typeface="Arial"/>
                <a:ea typeface="Arial"/>
                <a:cs typeface="Arial"/>
                <a:sym typeface="Arial"/>
              </a:rPr>
              <a:t>Вычисление градиента – это еще не всё…</a:t>
            </a:r>
            <a:endParaRPr b="0" i="0" sz="1500" u="none" cap="none" strike="noStrike">
              <a:solidFill>
                <a:schemeClr val="dk1"/>
              </a:solidFill>
              <a:latin typeface="Arial"/>
              <a:ea typeface="Arial"/>
              <a:cs typeface="Arial"/>
              <a:sym typeface="Arial"/>
            </a:endParaRPr>
          </a:p>
        </p:txBody>
      </p:sp>
      <p:pic>
        <p:nvPicPr>
          <p:cNvPr id="448" name="Google Shape;448;p16"/>
          <p:cNvPicPr preferRelativeResize="0"/>
          <p:nvPr/>
        </p:nvPicPr>
        <p:blipFill rotWithShape="1">
          <a:blip r:embed="rId3">
            <a:alphaModFix/>
          </a:blip>
          <a:srcRect b="0" l="0" r="0" t="0"/>
          <a:stretch/>
        </p:blipFill>
        <p:spPr>
          <a:xfrm>
            <a:off x="3110450" y="1596175"/>
            <a:ext cx="1676774" cy="1676774"/>
          </a:xfrm>
          <a:prstGeom prst="rect">
            <a:avLst/>
          </a:prstGeom>
          <a:noFill/>
          <a:ln>
            <a:noFill/>
          </a:ln>
        </p:spPr>
      </p:pic>
      <p:pic>
        <p:nvPicPr>
          <p:cNvPr id="449" name="Google Shape;449;p16"/>
          <p:cNvPicPr preferRelativeResize="0"/>
          <p:nvPr/>
        </p:nvPicPr>
        <p:blipFill rotWithShape="1">
          <a:blip r:embed="rId4">
            <a:alphaModFix/>
          </a:blip>
          <a:srcRect b="0" l="0" r="0" t="0"/>
          <a:stretch/>
        </p:blipFill>
        <p:spPr>
          <a:xfrm>
            <a:off x="943750" y="1596175"/>
            <a:ext cx="1676774" cy="1676774"/>
          </a:xfrm>
          <a:prstGeom prst="rect">
            <a:avLst/>
          </a:prstGeom>
          <a:noFill/>
          <a:ln>
            <a:noFill/>
          </a:ln>
        </p:spPr>
      </p:pic>
      <p:sp>
        <p:nvSpPr>
          <p:cNvPr id="450" name="Google Shape;450;p16"/>
          <p:cNvSpPr txBox="1"/>
          <p:nvPr/>
        </p:nvSpPr>
        <p:spPr>
          <a:xfrm>
            <a:off x="3110475" y="3272950"/>
            <a:ext cx="1676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ru" sz="1200" u="none" cap="none" strike="noStrike">
                <a:solidFill>
                  <a:schemeClr val="dk1"/>
                </a:solidFill>
                <a:latin typeface="Arial"/>
                <a:ea typeface="Arial"/>
                <a:cs typeface="Arial"/>
                <a:sym typeface="Arial"/>
              </a:rPr>
              <a:t>Карта силы краев</a:t>
            </a:r>
            <a:endParaRPr b="0" i="0" sz="1200" u="none" cap="none" strike="noStrike">
              <a:solidFill>
                <a:schemeClr val="dk1"/>
              </a:solidFill>
              <a:latin typeface="Arial"/>
              <a:ea typeface="Arial"/>
              <a:cs typeface="Arial"/>
              <a:sym typeface="Arial"/>
            </a:endParaRPr>
          </a:p>
        </p:txBody>
      </p:sp>
      <p:sp>
        <p:nvSpPr>
          <p:cNvPr id="451" name="Google Shape;451;p16"/>
          <p:cNvSpPr txBox="1"/>
          <p:nvPr/>
        </p:nvSpPr>
        <p:spPr>
          <a:xfrm>
            <a:off x="770988" y="3272950"/>
            <a:ext cx="2022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ru" sz="1200" u="none" cap="none" strike="noStrike">
                <a:solidFill>
                  <a:schemeClr val="dk1"/>
                </a:solidFill>
                <a:latin typeface="Arial"/>
                <a:ea typeface="Arial"/>
                <a:cs typeface="Arial"/>
                <a:sym typeface="Arial"/>
              </a:rPr>
              <a:t>Исходное изображение</a:t>
            </a:r>
            <a:endParaRPr b="0" i="0" sz="1200" u="none" cap="none" strike="noStrike">
              <a:solidFill>
                <a:schemeClr val="dk1"/>
              </a:solidFill>
              <a:latin typeface="Arial"/>
              <a:ea typeface="Arial"/>
              <a:cs typeface="Arial"/>
              <a:sym typeface="Arial"/>
            </a:endParaRPr>
          </a:p>
        </p:txBody>
      </p:sp>
      <p:sp>
        <p:nvSpPr>
          <p:cNvPr id="452" name="Google Shape;452;p16"/>
          <p:cNvSpPr txBox="1"/>
          <p:nvPr/>
        </p:nvSpPr>
        <p:spPr>
          <a:xfrm>
            <a:off x="362050" y="3642250"/>
            <a:ext cx="5049900" cy="94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1200"/>
              </a:spcBef>
              <a:spcAft>
                <a:spcPts val="0"/>
              </a:spcAft>
              <a:buClr>
                <a:schemeClr val="dk1"/>
              </a:buClr>
              <a:buSzPts val="1500"/>
              <a:buFont typeface="Arial"/>
              <a:buChar char="●"/>
            </a:pPr>
            <a:r>
              <a:rPr b="0" i="0" lang="ru" sz="1500" u="none" cap="none" strike="noStrike">
                <a:solidFill>
                  <a:schemeClr val="dk1"/>
                </a:solidFill>
                <a:latin typeface="Arial"/>
                <a:ea typeface="Arial"/>
                <a:cs typeface="Arial"/>
                <a:sym typeface="Arial"/>
              </a:rPr>
              <a:t>Чего не хватает?</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ru" sz="1500" u="none" cap="none" strike="noStrike">
                <a:solidFill>
                  <a:schemeClr val="dk1"/>
                </a:solidFill>
                <a:latin typeface="Arial"/>
                <a:ea typeface="Arial"/>
                <a:cs typeface="Arial"/>
                <a:sym typeface="Arial"/>
              </a:rPr>
              <a:t>Точности – края «толстые» и размытые</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ru" sz="1500" u="none" cap="none" strike="noStrike">
                <a:solidFill>
                  <a:schemeClr val="dk1"/>
                </a:solidFill>
                <a:latin typeface="Arial"/>
                <a:ea typeface="Arial"/>
                <a:cs typeface="Arial"/>
                <a:sym typeface="Arial"/>
              </a:rPr>
              <a:t>Информации о связности </a:t>
            </a:r>
            <a:endParaRPr b="0" i="0" sz="1500" u="none" cap="none" strike="noStrike">
              <a:solidFill>
                <a:schemeClr val="dk1"/>
              </a:solidFill>
              <a:latin typeface="Arial"/>
              <a:ea typeface="Arial"/>
              <a:cs typeface="Arial"/>
              <a:sym typeface="Arial"/>
            </a:endParaRPr>
          </a:p>
        </p:txBody>
      </p:sp>
      <p:sp>
        <p:nvSpPr>
          <p:cNvPr id="453" name="Google Shape;45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454" name="Google Shape;454;p16"/>
          <p:cNvSpPr txBox="1"/>
          <p:nvPr/>
        </p:nvSpPr>
        <p:spPr>
          <a:xfrm>
            <a:off x="0" y="4835700"/>
            <a:ext cx="3155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none" cap="none" strike="noStrike">
                <a:solidFill>
                  <a:srgbClr val="1A1A1A"/>
                </a:solidFill>
                <a:highlight>
                  <a:srgbClr val="FFFFFF"/>
                </a:highlight>
                <a:latin typeface="Arial"/>
                <a:ea typeface="Arial"/>
                <a:cs typeface="Arial"/>
                <a:sym typeface="Arial"/>
              </a:rPr>
              <a:t>А. Конушин. Введение в компьютерное зрение. 2012</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Свертка: выделение границ</a:t>
            </a:r>
            <a:endParaRPr/>
          </a:p>
        </p:txBody>
      </p:sp>
      <p:sp>
        <p:nvSpPr>
          <p:cNvPr id="460" name="Google Shape;460;p17"/>
          <p:cNvSpPr txBox="1"/>
          <p:nvPr/>
        </p:nvSpPr>
        <p:spPr>
          <a:xfrm>
            <a:off x="402750" y="1166300"/>
            <a:ext cx="8122200" cy="1632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600"/>
              <a:buFont typeface="Arial"/>
              <a:buNone/>
            </a:pPr>
            <a:r>
              <a:rPr b="0" i="0" lang="ru" sz="1600" u="none" cap="none" strike="noStrike">
                <a:solidFill>
                  <a:schemeClr val="dk1"/>
                </a:solidFill>
                <a:latin typeface="Arial"/>
                <a:ea typeface="Arial"/>
                <a:cs typeface="Arial"/>
                <a:sym typeface="Arial"/>
              </a:rPr>
              <a:t>Критерии качества детектора:</a:t>
            </a:r>
            <a:endParaRPr b="0" i="0" sz="1600" u="none" cap="none" strike="noStrike">
              <a:solidFill>
                <a:schemeClr val="dk1"/>
              </a:solidFill>
              <a:latin typeface="Arial"/>
              <a:ea typeface="Arial"/>
              <a:cs typeface="Arial"/>
              <a:sym typeface="Arial"/>
            </a:endParaRPr>
          </a:p>
          <a:p>
            <a:pPr indent="-317500" lvl="0" marL="457200" marR="0" rtl="0" algn="l">
              <a:lnSpc>
                <a:spcPct val="115000"/>
              </a:lnSpc>
              <a:spcBef>
                <a:spcPts val="1600"/>
              </a:spcBef>
              <a:spcAft>
                <a:spcPts val="0"/>
              </a:spcAft>
              <a:buClr>
                <a:schemeClr val="dk1"/>
              </a:buClr>
              <a:buSzPts val="1400"/>
              <a:buFont typeface="Arial"/>
              <a:buChar char="●"/>
            </a:pPr>
            <a:r>
              <a:rPr b="1" i="0" lang="ru" sz="1400" u="none" cap="none" strike="noStrike">
                <a:solidFill>
                  <a:schemeClr val="dk1"/>
                </a:solidFill>
                <a:latin typeface="Arial"/>
                <a:ea typeface="Arial"/>
                <a:cs typeface="Arial"/>
                <a:sym typeface="Arial"/>
              </a:rPr>
              <a:t>Надежность</a:t>
            </a:r>
            <a:endParaRPr b="1"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ru" sz="1400" u="none" cap="none" strike="noStrike">
                <a:solidFill>
                  <a:schemeClr val="dk1"/>
                </a:solidFill>
                <a:latin typeface="Arial"/>
                <a:ea typeface="Arial"/>
                <a:cs typeface="Arial"/>
                <a:sym typeface="Arial"/>
              </a:rPr>
              <a:t>Точная локализация</a:t>
            </a:r>
            <a:endParaRPr b="1"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ru" sz="1400" u="none" cap="none" strike="noStrike">
                <a:solidFill>
                  <a:schemeClr val="dk1"/>
                </a:solidFill>
                <a:latin typeface="Arial"/>
                <a:ea typeface="Arial"/>
                <a:cs typeface="Arial"/>
                <a:sym typeface="Arial"/>
              </a:rPr>
              <a:t>Единственный отклик</a:t>
            </a:r>
            <a:endParaRPr b="1"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ru" sz="1400" u="none" cap="none" strike="noStrike">
                <a:solidFill>
                  <a:schemeClr val="dk1"/>
                </a:solidFill>
                <a:latin typeface="Arial"/>
                <a:ea typeface="Arial"/>
                <a:cs typeface="Arial"/>
                <a:sym typeface="Arial"/>
              </a:rPr>
              <a:t>Связанность</a:t>
            </a:r>
            <a:endParaRPr b="0" i="0" sz="1400" u="none" cap="none" strike="noStrike">
              <a:solidFill>
                <a:schemeClr val="dk1"/>
              </a:solidFill>
              <a:latin typeface="Arial"/>
              <a:ea typeface="Arial"/>
              <a:cs typeface="Arial"/>
              <a:sym typeface="Arial"/>
            </a:endParaRPr>
          </a:p>
        </p:txBody>
      </p:sp>
      <p:pic>
        <p:nvPicPr>
          <p:cNvPr id="461" name="Google Shape;461;p17"/>
          <p:cNvPicPr preferRelativeResize="0"/>
          <p:nvPr/>
        </p:nvPicPr>
        <p:blipFill rotWithShape="1">
          <a:blip r:embed="rId3">
            <a:alphaModFix/>
          </a:blip>
          <a:srcRect b="0" l="0" r="0" t="0"/>
          <a:stretch/>
        </p:blipFill>
        <p:spPr>
          <a:xfrm>
            <a:off x="605500" y="2833225"/>
            <a:ext cx="4767928" cy="2040400"/>
          </a:xfrm>
          <a:prstGeom prst="rect">
            <a:avLst/>
          </a:prstGeom>
          <a:noFill/>
          <a:ln>
            <a:noFill/>
          </a:ln>
        </p:spPr>
      </p:pic>
      <p:sp>
        <p:nvSpPr>
          <p:cNvPr id="462" name="Google Shape;46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463" name="Google Shape;463;p17"/>
          <p:cNvSpPr txBox="1"/>
          <p:nvPr/>
        </p:nvSpPr>
        <p:spPr>
          <a:xfrm>
            <a:off x="0" y="4835700"/>
            <a:ext cx="3308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none" cap="none" strike="noStrike">
                <a:solidFill>
                  <a:srgbClr val="1A1A1A"/>
                </a:solidFill>
                <a:highlight>
                  <a:srgbClr val="FFFFFF"/>
                </a:highlight>
                <a:latin typeface="Arial"/>
                <a:ea typeface="Arial"/>
                <a:cs typeface="Arial"/>
                <a:sym typeface="Arial"/>
              </a:rPr>
              <a:t>L. Fei-Fei и А. Конушин. Введение в компьютерное зрение. 2012</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3254db9051c_0_11"/>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85714"/>
              <a:buNone/>
            </a:pPr>
            <a:r>
              <a:rPr lang="ru"/>
              <a:t>Курс</a:t>
            </a:r>
            <a:endParaRPr/>
          </a:p>
        </p:txBody>
      </p:sp>
      <p:sp>
        <p:nvSpPr>
          <p:cNvPr id="79" name="Google Shape;79;g3254db9051c_0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80" name="Google Shape;80;g3254db9051c_0_11"/>
          <p:cNvSpPr txBox="1"/>
          <p:nvPr>
            <p:ph idx="1" type="body"/>
          </p:nvPr>
        </p:nvSpPr>
        <p:spPr>
          <a:xfrm>
            <a:off x="311700" y="1152475"/>
            <a:ext cx="46197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ru"/>
              <a:t>План</a:t>
            </a:r>
            <a:r>
              <a:rPr lang="ru"/>
              <a:t>:</a:t>
            </a:r>
            <a:endParaRPr/>
          </a:p>
          <a:p>
            <a:pPr indent="-317500" lvl="0" marL="457200" rtl="0" algn="l">
              <a:lnSpc>
                <a:spcPct val="115000"/>
              </a:lnSpc>
              <a:spcBef>
                <a:spcPts val="0"/>
              </a:spcBef>
              <a:spcAft>
                <a:spcPts val="0"/>
              </a:spcAft>
              <a:buSzPts val="1400"/>
              <a:buAutoNum type="arabicParenR"/>
            </a:pPr>
            <a:r>
              <a:rPr lang="ru"/>
              <a:t>Введение: Классические методы</a:t>
            </a:r>
            <a:endParaRPr/>
          </a:p>
          <a:p>
            <a:pPr indent="-317500" lvl="0" marL="457200" rtl="0" algn="l">
              <a:lnSpc>
                <a:spcPct val="115000"/>
              </a:lnSpc>
              <a:spcBef>
                <a:spcPts val="0"/>
              </a:spcBef>
              <a:spcAft>
                <a:spcPts val="0"/>
              </a:spcAft>
              <a:buSzPts val="1400"/>
              <a:buAutoNum type="arabicParenR"/>
            </a:pPr>
            <a:r>
              <a:rPr lang="ru"/>
              <a:t>Классификация: лучшие практики</a:t>
            </a:r>
            <a:endParaRPr/>
          </a:p>
          <a:p>
            <a:pPr indent="-317500" lvl="0" marL="457200" rtl="0" algn="l">
              <a:lnSpc>
                <a:spcPct val="115000"/>
              </a:lnSpc>
              <a:spcBef>
                <a:spcPts val="0"/>
              </a:spcBef>
              <a:spcAft>
                <a:spcPts val="0"/>
              </a:spcAft>
              <a:buSzPts val="1400"/>
              <a:buAutoNum type="arabicParenR"/>
            </a:pPr>
            <a:r>
              <a:rPr lang="ru"/>
              <a:t>Детекция</a:t>
            </a:r>
            <a:endParaRPr/>
          </a:p>
          <a:p>
            <a:pPr indent="-317500" lvl="0" marL="457200" rtl="0" algn="l">
              <a:lnSpc>
                <a:spcPct val="115000"/>
              </a:lnSpc>
              <a:spcBef>
                <a:spcPts val="0"/>
              </a:spcBef>
              <a:spcAft>
                <a:spcPts val="0"/>
              </a:spcAft>
              <a:buSzPts val="1400"/>
              <a:buAutoNum type="arabicParenR"/>
            </a:pPr>
            <a:r>
              <a:rPr lang="ru"/>
              <a:t>Сегментация</a:t>
            </a:r>
            <a:endParaRPr/>
          </a:p>
          <a:p>
            <a:pPr indent="-317500" lvl="0" marL="457200" rtl="0" algn="l">
              <a:lnSpc>
                <a:spcPct val="115000"/>
              </a:lnSpc>
              <a:spcBef>
                <a:spcPts val="0"/>
              </a:spcBef>
              <a:spcAft>
                <a:spcPts val="0"/>
              </a:spcAft>
              <a:buSzPts val="1400"/>
              <a:buAutoNum type="arabicParenR"/>
            </a:pPr>
            <a:r>
              <a:rPr lang="ru"/>
              <a:t>Трекинг + ReID</a:t>
            </a:r>
            <a:endParaRPr/>
          </a:p>
          <a:p>
            <a:pPr indent="-317500" lvl="0" marL="457200" rtl="0" algn="l">
              <a:lnSpc>
                <a:spcPct val="115000"/>
              </a:lnSpc>
              <a:spcBef>
                <a:spcPts val="0"/>
              </a:spcBef>
              <a:spcAft>
                <a:spcPts val="0"/>
              </a:spcAft>
              <a:buSzPts val="1400"/>
              <a:buAutoNum type="arabicParenR"/>
            </a:pPr>
            <a:r>
              <a:rPr lang="ru"/>
              <a:t>Генеративные модели</a:t>
            </a:r>
            <a:endParaRPr/>
          </a:p>
          <a:p>
            <a:pPr indent="-317500" lvl="0" marL="457200" rtl="0" algn="l">
              <a:lnSpc>
                <a:spcPct val="115000"/>
              </a:lnSpc>
              <a:spcBef>
                <a:spcPts val="0"/>
              </a:spcBef>
              <a:spcAft>
                <a:spcPts val="0"/>
              </a:spcAft>
              <a:buSzPts val="1400"/>
              <a:buAutoNum type="arabicParenR"/>
            </a:pPr>
            <a:r>
              <a:rPr lang="ru"/>
              <a:t>Foundational models</a:t>
            </a:r>
            <a:endParaRPr/>
          </a:p>
          <a:p>
            <a:pPr indent="-317500" lvl="0" marL="457200" rtl="0" algn="l">
              <a:lnSpc>
                <a:spcPct val="115000"/>
              </a:lnSpc>
              <a:spcBef>
                <a:spcPts val="0"/>
              </a:spcBef>
              <a:spcAft>
                <a:spcPts val="0"/>
              </a:spcAft>
              <a:buSzPts val="1400"/>
              <a:buAutoNum type="arabicParenR"/>
            </a:pPr>
            <a:r>
              <a:rPr lang="ru"/>
              <a:t>Ускорение моделей CV: прунинг, квантизация, дистилляция</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SzPts val="1800"/>
              <a:buNone/>
            </a:pPr>
            <a:r>
              <a:t/>
            </a:r>
            <a:endParaRPr/>
          </a:p>
        </p:txBody>
      </p:sp>
      <p:sp>
        <p:nvSpPr>
          <p:cNvPr id="81" name="Google Shape;81;g3254db9051c_0_11"/>
          <p:cNvSpPr txBox="1"/>
          <p:nvPr>
            <p:ph idx="1" type="body"/>
          </p:nvPr>
        </p:nvSpPr>
        <p:spPr>
          <a:xfrm>
            <a:off x="5064400" y="1203025"/>
            <a:ext cx="46197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ru"/>
              <a:t>ДЗ</a:t>
            </a:r>
            <a:r>
              <a:rPr lang="ru"/>
              <a:t>:</a:t>
            </a:r>
            <a:endParaRPr/>
          </a:p>
          <a:p>
            <a:pPr indent="-317500" lvl="0" marL="457200" rtl="0" algn="l">
              <a:lnSpc>
                <a:spcPct val="115000"/>
              </a:lnSpc>
              <a:spcBef>
                <a:spcPts val="0"/>
              </a:spcBef>
              <a:spcAft>
                <a:spcPts val="0"/>
              </a:spcAft>
              <a:buSzPts val="1400"/>
              <a:buAutoNum type="arabicParenR"/>
            </a:pPr>
            <a:r>
              <a:rPr lang="ru"/>
              <a:t>Классификация: transfer learning</a:t>
            </a:r>
            <a:endParaRPr/>
          </a:p>
          <a:p>
            <a:pPr indent="-317500" lvl="0" marL="457200" rtl="0" algn="l">
              <a:lnSpc>
                <a:spcPct val="115000"/>
              </a:lnSpc>
              <a:spcBef>
                <a:spcPts val="0"/>
              </a:spcBef>
              <a:spcAft>
                <a:spcPts val="0"/>
              </a:spcAft>
              <a:buSzPts val="1400"/>
              <a:buAutoNum type="arabicParenR"/>
            </a:pPr>
            <a:r>
              <a:rPr lang="ru"/>
              <a:t>Детекция: промышленная задача</a:t>
            </a:r>
            <a:endParaRPr/>
          </a:p>
          <a:p>
            <a:pPr indent="-317500" lvl="0" marL="457200" rtl="0" algn="l">
              <a:lnSpc>
                <a:spcPct val="115000"/>
              </a:lnSpc>
              <a:spcBef>
                <a:spcPts val="0"/>
              </a:spcBef>
              <a:spcAft>
                <a:spcPts val="0"/>
              </a:spcAft>
              <a:buSzPts val="1400"/>
              <a:buAutoNum type="arabicParenR"/>
            </a:pPr>
            <a:r>
              <a:rPr lang="ru"/>
              <a:t>Сегментация: промышленная задача</a:t>
            </a:r>
            <a:endParaRPr/>
          </a:p>
          <a:p>
            <a:pPr indent="-317500" lvl="0" marL="457200" rtl="0" algn="l">
              <a:lnSpc>
                <a:spcPct val="115000"/>
              </a:lnSpc>
              <a:spcBef>
                <a:spcPts val="0"/>
              </a:spcBef>
              <a:spcAft>
                <a:spcPts val="0"/>
              </a:spcAft>
              <a:buSzPts val="1400"/>
              <a:buAutoNum type="arabicParenR"/>
            </a:pPr>
            <a:r>
              <a:rPr lang="ru"/>
              <a:t>Генерация: обучение диффузии</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ru"/>
              <a:t>Бонус</a:t>
            </a:r>
            <a:r>
              <a:rPr lang="ru"/>
              <a:t>:</a:t>
            </a:r>
            <a:endParaRPr/>
          </a:p>
          <a:p>
            <a:pPr indent="-317500" lvl="0" marL="457200" rtl="0" algn="l">
              <a:lnSpc>
                <a:spcPct val="115000"/>
              </a:lnSpc>
              <a:spcBef>
                <a:spcPts val="0"/>
              </a:spcBef>
              <a:spcAft>
                <a:spcPts val="0"/>
              </a:spcAft>
              <a:buSzPts val="1400"/>
              <a:buAutoNum type="arabicParenR"/>
            </a:pPr>
            <a:r>
              <a:rPr lang="ru"/>
              <a:t>Трекинг c ReID</a:t>
            </a:r>
            <a:endParaRPr/>
          </a:p>
        </p:txBody>
      </p:sp>
      <p:pic>
        <p:nvPicPr>
          <p:cNvPr id="82" name="Google Shape;82;g3254db9051c_0_11"/>
          <p:cNvPicPr preferRelativeResize="0"/>
          <p:nvPr/>
        </p:nvPicPr>
        <p:blipFill>
          <a:blip r:embed="rId3">
            <a:alphaModFix/>
          </a:blip>
          <a:stretch>
            <a:fillRect/>
          </a:stretch>
        </p:blipFill>
        <p:spPr>
          <a:xfrm>
            <a:off x="5273151" y="3291350"/>
            <a:ext cx="3199298" cy="1644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Выделение границ: </a:t>
            </a:r>
            <a:r>
              <a:rPr lang="ru" u="sng">
                <a:solidFill>
                  <a:schemeClr val="hlink"/>
                </a:solidFill>
                <a:hlinkClick r:id="rId3"/>
              </a:rPr>
              <a:t>Canny</a:t>
            </a:r>
            <a:endParaRPr/>
          </a:p>
        </p:txBody>
      </p:sp>
      <p:pic>
        <p:nvPicPr>
          <p:cNvPr id="469" name="Google Shape;469;p18"/>
          <p:cNvPicPr preferRelativeResize="0"/>
          <p:nvPr/>
        </p:nvPicPr>
        <p:blipFill rotWithShape="1">
          <a:blip r:embed="rId4">
            <a:alphaModFix/>
          </a:blip>
          <a:srcRect b="0" l="0" r="0" t="0"/>
          <a:stretch/>
        </p:blipFill>
        <p:spPr>
          <a:xfrm>
            <a:off x="6991787" y="82125"/>
            <a:ext cx="1731326" cy="1298500"/>
          </a:xfrm>
          <a:prstGeom prst="rect">
            <a:avLst/>
          </a:prstGeom>
          <a:noFill/>
          <a:ln>
            <a:noFill/>
          </a:ln>
        </p:spPr>
      </p:pic>
      <p:pic>
        <p:nvPicPr>
          <p:cNvPr id="470" name="Google Shape;470;p18"/>
          <p:cNvPicPr preferRelativeResize="0"/>
          <p:nvPr/>
        </p:nvPicPr>
        <p:blipFill rotWithShape="1">
          <a:blip r:embed="rId5">
            <a:alphaModFix/>
          </a:blip>
          <a:srcRect b="0" l="0" r="0" t="0"/>
          <a:stretch/>
        </p:blipFill>
        <p:spPr>
          <a:xfrm>
            <a:off x="6991774" y="1898163"/>
            <a:ext cx="1731349" cy="1298520"/>
          </a:xfrm>
          <a:prstGeom prst="rect">
            <a:avLst/>
          </a:prstGeom>
          <a:noFill/>
          <a:ln>
            <a:noFill/>
          </a:ln>
        </p:spPr>
      </p:pic>
      <p:cxnSp>
        <p:nvCxnSpPr>
          <p:cNvPr id="471" name="Google Shape;471;p18"/>
          <p:cNvCxnSpPr/>
          <p:nvPr/>
        </p:nvCxnSpPr>
        <p:spPr>
          <a:xfrm>
            <a:off x="7811750" y="1442150"/>
            <a:ext cx="0" cy="394500"/>
          </a:xfrm>
          <a:prstGeom prst="straightConnector1">
            <a:avLst/>
          </a:prstGeom>
          <a:noFill/>
          <a:ln cap="flat" cmpd="sng" w="9525">
            <a:solidFill>
              <a:schemeClr val="dk2"/>
            </a:solidFill>
            <a:prstDash val="solid"/>
            <a:round/>
            <a:headEnd len="sm" w="sm" type="none"/>
            <a:tailEnd len="med" w="med" type="triangle"/>
          </a:ln>
        </p:spPr>
      </p:cxnSp>
      <p:cxnSp>
        <p:nvCxnSpPr>
          <p:cNvPr id="472" name="Google Shape;472;p18"/>
          <p:cNvCxnSpPr/>
          <p:nvPr/>
        </p:nvCxnSpPr>
        <p:spPr>
          <a:xfrm>
            <a:off x="7857450" y="3258200"/>
            <a:ext cx="0" cy="394500"/>
          </a:xfrm>
          <a:prstGeom prst="straightConnector1">
            <a:avLst/>
          </a:prstGeom>
          <a:noFill/>
          <a:ln cap="flat" cmpd="sng" w="9525">
            <a:solidFill>
              <a:schemeClr val="dk2"/>
            </a:solidFill>
            <a:prstDash val="solid"/>
            <a:round/>
            <a:headEnd len="sm" w="sm" type="none"/>
            <a:tailEnd len="med" w="med" type="triangle"/>
          </a:ln>
        </p:spPr>
      </p:cxnSp>
      <p:sp>
        <p:nvSpPr>
          <p:cNvPr id="473" name="Google Shape;473;p18"/>
          <p:cNvSpPr txBox="1"/>
          <p:nvPr/>
        </p:nvSpPr>
        <p:spPr>
          <a:xfrm>
            <a:off x="377575" y="1107575"/>
            <a:ext cx="4287600" cy="287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600"/>
              <a:buFont typeface="Arial"/>
              <a:buNone/>
            </a:pPr>
            <a:r>
              <a:rPr b="0" i="0" lang="ru" sz="1600" u="none" cap="none" strike="noStrike">
                <a:solidFill>
                  <a:schemeClr val="dk1"/>
                </a:solidFill>
                <a:latin typeface="Arial"/>
                <a:ea typeface="Arial"/>
                <a:cs typeface="Arial"/>
                <a:sym typeface="Arial"/>
              </a:rPr>
              <a:t>Основные этапы обработки:</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1600"/>
              </a:spcBef>
              <a:spcAft>
                <a:spcPts val="0"/>
              </a:spcAft>
              <a:buClr>
                <a:schemeClr val="dk1"/>
              </a:buClr>
              <a:buSzPts val="1600"/>
              <a:buFont typeface="Arial"/>
              <a:buAutoNum type="arabicParenR"/>
            </a:pPr>
            <a:r>
              <a:rPr b="0" i="0" lang="ru" sz="1600" u="none" cap="none" strike="noStrike">
                <a:solidFill>
                  <a:schemeClr val="dk1"/>
                </a:solidFill>
                <a:latin typeface="Arial"/>
                <a:ea typeface="Arial"/>
                <a:cs typeface="Arial"/>
                <a:sym typeface="Arial"/>
              </a:rPr>
              <a:t>Ч/Б + Сглаживание</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600"/>
              <a:buFont typeface="Arial"/>
              <a:buNone/>
            </a:pPr>
            <a:r>
              <a:rPr b="0" i="0" lang="ru" sz="1600" u="none" cap="none" strike="noStrike">
                <a:solidFill>
                  <a:schemeClr val="dk1"/>
                </a:solidFill>
                <a:latin typeface="Arial"/>
                <a:ea typeface="Arial"/>
                <a:cs typeface="Arial"/>
                <a:sym typeface="Arial"/>
              </a:rPr>
              <a:t>2)     Поиск градиентов (4 свертки Собеля)</a:t>
            </a:r>
            <a:endParaRPr b="0" i="0" sz="1600" u="none" cap="none" strike="noStrike">
              <a:solidFill>
                <a:schemeClr val="dk1"/>
              </a:solidFill>
              <a:latin typeface="Arial"/>
              <a:ea typeface="Arial"/>
              <a:cs typeface="Arial"/>
              <a:sym typeface="Arial"/>
            </a:endParaRPr>
          </a:p>
        </p:txBody>
      </p:sp>
      <p:sp>
        <p:nvSpPr>
          <p:cNvPr id="474" name="Google Shape;474;p18"/>
          <p:cNvSpPr txBox="1"/>
          <p:nvPr/>
        </p:nvSpPr>
        <p:spPr>
          <a:xfrm>
            <a:off x="7393550" y="1423850"/>
            <a:ext cx="41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600"/>
              </a:spcAft>
              <a:buClr>
                <a:srgbClr val="000000"/>
              </a:buClr>
              <a:buSzPts val="1600"/>
              <a:buFont typeface="Arial"/>
              <a:buNone/>
            </a:pPr>
            <a:r>
              <a:rPr b="0" i="0" lang="ru" sz="16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75" name="Google Shape;475;p18"/>
          <p:cNvSpPr txBox="1"/>
          <p:nvPr/>
        </p:nvSpPr>
        <p:spPr>
          <a:xfrm>
            <a:off x="7393550" y="3239900"/>
            <a:ext cx="41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600"/>
              </a:spcAft>
              <a:buClr>
                <a:srgbClr val="000000"/>
              </a:buClr>
              <a:buSzPts val="1600"/>
              <a:buFont typeface="Arial"/>
              <a:buNone/>
            </a:pPr>
            <a:r>
              <a:rPr b="0" i="0" lang="ru" sz="16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pic>
        <p:nvPicPr>
          <p:cNvPr id="476" name="Google Shape;476;p18"/>
          <p:cNvPicPr preferRelativeResize="0"/>
          <p:nvPr/>
        </p:nvPicPr>
        <p:blipFill rotWithShape="1">
          <a:blip r:embed="rId6">
            <a:alphaModFix/>
          </a:blip>
          <a:srcRect b="0" l="0" r="0" t="0"/>
          <a:stretch/>
        </p:blipFill>
        <p:spPr>
          <a:xfrm>
            <a:off x="6991778" y="3671008"/>
            <a:ext cx="1731350" cy="1298516"/>
          </a:xfrm>
          <a:prstGeom prst="rect">
            <a:avLst/>
          </a:prstGeom>
          <a:noFill/>
          <a:ln>
            <a:noFill/>
          </a:ln>
        </p:spPr>
      </p:pic>
      <p:pic>
        <p:nvPicPr>
          <p:cNvPr id="477" name="Google Shape;477;p18"/>
          <p:cNvPicPr preferRelativeResize="0"/>
          <p:nvPr/>
        </p:nvPicPr>
        <p:blipFill rotWithShape="1">
          <a:blip r:embed="rId7">
            <a:alphaModFix/>
          </a:blip>
          <a:srcRect b="0" l="0" r="0" t="0"/>
          <a:stretch/>
        </p:blipFill>
        <p:spPr>
          <a:xfrm>
            <a:off x="853105" y="2060750"/>
            <a:ext cx="2833145" cy="1298525"/>
          </a:xfrm>
          <a:prstGeom prst="rect">
            <a:avLst/>
          </a:prstGeom>
          <a:noFill/>
          <a:ln>
            <a:noFill/>
          </a:ln>
        </p:spPr>
      </p:pic>
      <p:pic>
        <p:nvPicPr>
          <p:cNvPr id="478" name="Google Shape;478;p18"/>
          <p:cNvPicPr preferRelativeResize="0"/>
          <p:nvPr/>
        </p:nvPicPr>
        <p:blipFill rotWithShape="1">
          <a:blip r:embed="rId8">
            <a:alphaModFix/>
          </a:blip>
          <a:srcRect b="0" l="0" r="0" t="0"/>
          <a:stretch/>
        </p:blipFill>
        <p:spPr>
          <a:xfrm>
            <a:off x="763525" y="4136500"/>
            <a:ext cx="2147075" cy="830775"/>
          </a:xfrm>
          <a:prstGeom prst="rect">
            <a:avLst/>
          </a:prstGeom>
          <a:noFill/>
          <a:ln>
            <a:noFill/>
          </a:ln>
        </p:spPr>
      </p:pic>
      <p:pic>
        <p:nvPicPr>
          <p:cNvPr id="479" name="Google Shape;479;p18"/>
          <p:cNvPicPr preferRelativeResize="0"/>
          <p:nvPr/>
        </p:nvPicPr>
        <p:blipFill rotWithShape="1">
          <a:blip r:embed="rId9">
            <a:alphaModFix/>
          </a:blip>
          <a:srcRect b="0" l="0" r="0" t="0"/>
          <a:stretch/>
        </p:blipFill>
        <p:spPr>
          <a:xfrm>
            <a:off x="3520525" y="4070525"/>
            <a:ext cx="1606200" cy="962725"/>
          </a:xfrm>
          <a:prstGeom prst="rect">
            <a:avLst/>
          </a:prstGeom>
          <a:noFill/>
          <a:ln>
            <a:noFill/>
          </a:ln>
        </p:spPr>
      </p:pic>
      <p:sp>
        <p:nvSpPr>
          <p:cNvPr id="480" name="Google Shape;48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481" name="Google Shape;481;p18"/>
          <p:cNvSpPr txBox="1"/>
          <p:nvPr/>
        </p:nvSpPr>
        <p:spPr>
          <a:xfrm>
            <a:off x="0" y="4835700"/>
            <a:ext cx="2466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10"/>
              </a:rPr>
              <a:t>https://en.wikipedia.org/wiki/Canny_edge_detector</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Выделение границ: </a:t>
            </a:r>
            <a:r>
              <a:rPr lang="ru" u="sng">
                <a:solidFill>
                  <a:schemeClr val="hlink"/>
                </a:solidFill>
                <a:hlinkClick r:id="rId3"/>
              </a:rPr>
              <a:t>Canny</a:t>
            </a:r>
            <a:endParaRPr/>
          </a:p>
        </p:txBody>
      </p:sp>
      <p:pic>
        <p:nvPicPr>
          <p:cNvPr id="487" name="Google Shape;487;p19"/>
          <p:cNvPicPr preferRelativeResize="0"/>
          <p:nvPr/>
        </p:nvPicPr>
        <p:blipFill rotWithShape="1">
          <a:blip r:embed="rId4">
            <a:alphaModFix/>
          </a:blip>
          <a:srcRect b="0" l="0" r="0" t="0"/>
          <a:stretch/>
        </p:blipFill>
        <p:spPr>
          <a:xfrm>
            <a:off x="6991775" y="3202412"/>
            <a:ext cx="1731349" cy="1298512"/>
          </a:xfrm>
          <a:prstGeom prst="rect">
            <a:avLst/>
          </a:prstGeom>
          <a:noFill/>
          <a:ln>
            <a:noFill/>
          </a:ln>
        </p:spPr>
      </p:pic>
      <p:cxnSp>
        <p:nvCxnSpPr>
          <p:cNvPr id="488" name="Google Shape;488;p19"/>
          <p:cNvCxnSpPr/>
          <p:nvPr/>
        </p:nvCxnSpPr>
        <p:spPr>
          <a:xfrm>
            <a:off x="7857450" y="2571750"/>
            <a:ext cx="0" cy="394500"/>
          </a:xfrm>
          <a:prstGeom prst="straightConnector1">
            <a:avLst/>
          </a:prstGeom>
          <a:noFill/>
          <a:ln cap="flat" cmpd="sng" w="9525">
            <a:solidFill>
              <a:schemeClr val="dk2"/>
            </a:solidFill>
            <a:prstDash val="solid"/>
            <a:round/>
            <a:headEnd len="sm" w="sm" type="none"/>
            <a:tailEnd len="med" w="med" type="triangle"/>
          </a:ln>
        </p:spPr>
      </p:cxnSp>
      <p:sp>
        <p:nvSpPr>
          <p:cNvPr id="489" name="Google Shape;489;p19"/>
          <p:cNvSpPr txBox="1"/>
          <p:nvPr/>
        </p:nvSpPr>
        <p:spPr>
          <a:xfrm>
            <a:off x="385950" y="1017725"/>
            <a:ext cx="3784200" cy="2384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600"/>
              <a:buFont typeface="Arial"/>
              <a:buNone/>
            </a:pPr>
            <a:r>
              <a:rPr b="0" i="0" lang="ru" sz="1600" u="none" cap="none" strike="noStrike">
                <a:solidFill>
                  <a:schemeClr val="dk1"/>
                </a:solidFill>
                <a:latin typeface="Arial"/>
                <a:ea typeface="Arial"/>
                <a:cs typeface="Arial"/>
                <a:sym typeface="Arial"/>
              </a:rPr>
              <a:t>Основные этапы обработки:</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600"/>
              <a:buFont typeface="Arial"/>
              <a:buNone/>
            </a:pPr>
            <a:r>
              <a:rPr b="0" i="0" lang="ru" sz="1600" u="none" cap="none" strike="noStrike">
                <a:solidFill>
                  <a:schemeClr val="dk1"/>
                </a:solidFill>
                <a:latin typeface="Arial"/>
                <a:ea typeface="Arial"/>
                <a:cs typeface="Arial"/>
                <a:sym typeface="Arial"/>
              </a:rPr>
              <a:t> 3)    Подавление немаксимумов</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600"/>
              <a:buFont typeface="Arial"/>
              <a:buNone/>
            </a:pPr>
            <a:r>
              <a:rPr b="0" i="0" lang="ru" sz="1600" u="none" cap="none" strike="noStrike">
                <a:solidFill>
                  <a:schemeClr val="dk1"/>
                </a:solidFill>
                <a:latin typeface="Arial"/>
                <a:ea typeface="Arial"/>
                <a:cs typeface="Arial"/>
                <a:sym typeface="Arial"/>
              </a:rPr>
              <a:t> 4)    Двойная пороговая фильтрация</a:t>
            </a:r>
            <a:endParaRPr b="0" i="0" sz="1600" u="none" cap="none" strike="noStrike">
              <a:solidFill>
                <a:schemeClr val="dk1"/>
              </a:solidFill>
              <a:latin typeface="Arial"/>
              <a:ea typeface="Arial"/>
              <a:cs typeface="Arial"/>
              <a:sym typeface="Arial"/>
            </a:endParaRPr>
          </a:p>
        </p:txBody>
      </p:sp>
      <p:sp>
        <p:nvSpPr>
          <p:cNvPr id="490" name="Google Shape;490;p19"/>
          <p:cNvSpPr txBox="1"/>
          <p:nvPr/>
        </p:nvSpPr>
        <p:spPr>
          <a:xfrm>
            <a:off x="6991775" y="2499838"/>
            <a:ext cx="820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600"/>
              </a:spcAft>
              <a:buClr>
                <a:srgbClr val="000000"/>
              </a:buClr>
              <a:buSzPts val="1600"/>
              <a:buFont typeface="Arial"/>
              <a:buNone/>
            </a:pPr>
            <a:r>
              <a:rPr b="0" i="0" lang="ru" sz="1600" u="none" cap="none" strike="noStrike">
                <a:solidFill>
                  <a:schemeClr val="dk1"/>
                </a:solidFill>
                <a:latin typeface="Arial"/>
                <a:ea typeface="Arial"/>
                <a:cs typeface="Arial"/>
                <a:sym typeface="Arial"/>
              </a:rPr>
              <a:t>3) + 4)</a:t>
            </a:r>
            <a:endParaRPr b="0" i="0" sz="1400" u="none" cap="none" strike="noStrike">
              <a:solidFill>
                <a:srgbClr val="000000"/>
              </a:solidFill>
              <a:latin typeface="Arial"/>
              <a:ea typeface="Arial"/>
              <a:cs typeface="Arial"/>
              <a:sym typeface="Arial"/>
            </a:endParaRPr>
          </a:p>
        </p:txBody>
      </p:sp>
      <p:pic>
        <p:nvPicPr>
          <p:cNvPr id="491" name="Google Shape;491;p19"/>
          <p:cNvPicPr preferRelativeResize="0"/>
          <p:nvPr/>
        </p:nvPicPr>
        <p:blipFill rotWithShape="1">
          <a:blip r:embed="rId5">
            <a:alphaModFix/>
          </a:blip>
          <a:srcRect b="0" l="0" r="0" t="0"/>
          <a:stretch/>
        </p:blipFill>
        <p:spPr>
          <a:xfrm>
            <a:off x="6991778" y="1037083"/>
            <a:ext cx="1731350" cy="1298516"/>
          </a:xfrm>
          <a:prstGeom prst="rect">
            <a:avLst/>
          </a:prstGeom>
          <a:noFill/>
          <a:ln>
            <a:noFill/>
          </a:ln>
        </p:spPr>
      </p:pic>
      <p:pic>
        <p:nvPicPr>
          <p:cNvPr id="492" name="Google Shape;492;p19"/>
          <p:cNvPicPr preferRelativeResize="0"/>
          <p:nvPr/>
        </p:nvPicPr>
        <p:blipFill rotWithShape="1">
          <a:blip r:embed="rId6">
            <a:alphaModFix/>
          </a:blip>
          <a:srcRect b="0" l="0" r="0" t="0"/>
          <a:stretch/>
        </p:blipFill>
        <p:spPr>
          <a:xfrm>
            <a:off x="1057212" y="1895403"/>
            <a:ext cx="2525200" cy="1111071"/>
          </a:xfrm>
          <a:prstGeom prst="rect">
            <a:avLst/>
          </a:prstGeom>
          <a:noFill/>
          <a:ln>
            <a:noFill/>
          </a:ln>
        </p:spPr>
      </p:pic>
      <p:pic>
        <p:nvPicPr>
          <p:cNvPr id="493" name="Google Shape;493;p19"/>
          <p:cNvPicPr preferRelativeResize="0"/>
          <p:nvPr/>
        </p:nvPicPr>
        <p:blipFill rotWithShape="1">
          <a:blip r:embed="rId7">
            <a:alphaModFix/>
          </a:blip>
          <a:srcRect b="0" l="0" r="0" t="0"/>
          <a:stretch/>
        </p:blipFill>
        <p:spPr>
          <a:xfrm>
            <a:off x="1217100" y="3348250"/>
            <a:ext cx="2205424" cy="1654075"/>
          </a:xfrm>
          <a:prstGeom prst="rect">
            <a:avLst/>
          </a:prstGeom>
          <a:noFill/>
          <a:ln>
            <a:noFill/>
          </a:ln>
        </p:spPr>
      </p:pic>
      <p:sp>
        <p:nvSpPr>
          <p:cNvPr id="494" name="Google Shape;49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495" name="Google Shape;495;p19"/>
          <p:cNvSpPr txBox="1"/>
          <p:nvPr/>
        </p:nvSpPr>
        <p:spPr>
          <a:xfrm>
            <a:off x="0" y="4835700"/>
            <a:ext cx="2466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8"/>
              </a:rPr>
              <a:t>https://en.wikipedia.org/wiki/Canny_edge_detector</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Интерполяция изображений</a:t>
            </a:r>
            <a:endParaRPr/>
          </a:p>
        </p:txBody>
      </p:sp>
      <p:pic>
        <p:nvPicPr>
          <p:cNvPr id="501" name="Google Shape;501;p21"/>
          <p:cNvPicPr preferRelativeResize="0"/>
          <p:nvPr/>
        </p:nvPicPr>
        <p:blipFill rotWithShape="1">
          <a:blip r:embed="rId3">
            <a:alphaModFix/>
          </a:blip>
          <a:srcRect b="0" l="0" r="0" t="0"/>
          <a:stretch/>
        </p:blipFill>
        <p:spPr>
          <a:xfrm>
            <a:off x="413622" y="1736875"/>
            <a:ext cx="4021376" cy="2599750"/>
          </a:xfrm>
          <a:prstGeom prst="rect">
            <a:avLst/>
          </a:prstGeom>
          <a:noFill/>
          <a:ln>
            <a:noFill/>
          </a:ln>
        </p:spPr>
      </p:pic>
      <p:pic>
        <p:nvPicPr>
          <p:cNvPr id="502" name="Google Shape;502;p21"/>
          <p:cNvPicPr preferRelativeResize="0"/>
          <p:nvPr/>
        </p:nvPicPr>
        <p:blipFill rotWithShape="1">
          <a:blip r:embed="rId4">
            <a:alphaModFix/>
          </a:blip>
          <a:srcRect b="0" l="0" r="0" t="0"/>
          <a:stretch/>
        </p:blipFill>
        <p:spPr>
          <a:xfrm>
            <a:off x="5134375" y="1728500"/>
            <a:ext cx="771725" cy="771725"/>
          </a:xfrm>
          <a:prstGeom prst="rect">
            <a:avLst/>
          </a:prstGeom>
          <a:noFill/>
          <a:ln>
            <a:noFill/>
          </a:ln>
        </p:spPr>
      </p:pic>
      <p:sp>
        <p:nvSpPr>
          <p:cNvPr id="503" name="Google Shape;503;p21"/>
          <p:cNvSpPr txBox="1"/>
          <p:nvPr/>
        </p:nvSpPr>
        <p:spPr>
          <a:xfrm>
            <a:off x="5016825" y="1245663"/>
            <a:ext cx="114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600"/>
              </a:spcAft>
              <a:buClr>
                <a:srgbClr val="000000"/>
              </a:buClr>
              <a:buSzPts val="1600"/>
              <a:buFont typeface="Arial"/>
              <a:buNone/>
            </a:pPr>
            <a:r>
              <a:rPr b="0" i="0" lang="ru" sz="1600" u="none" cap="none" strike="noStrike">
                <a:solidFill>
                  <a:schemeClr val="dk1"/>
                </a:solidFill>
                <a:latin typeface="Arial"/>
                <a:ea typeface="Arial"/>
                <a:cs typeface="Arial"/>
                <a:sym typeface="Arial"/>
              </a:rPr>
              <a:t>Примеры:</a:t>
            </a:r>
            <a:endParaRPr b="0" i="0" sz="1400" u="none" cap="none" strike="noStrike">
              <a:solidFill>
                <a:srgbClr val="000000"/>
              </a:solidFill>
              <a:latin typeface="Arial"/>
              <a:ea typeface="Arial"/>
              <a:cs typeface="Arial"/>
              <a:sym typeface="Arial"/>
            </a:endParaRPr>
          </a:p>
        </p:txBody>
      </p:sp>
      <p:sp>
        <p:nvSpPr>
          <p:cNvPr id="504" name="Google Shape;504;p21"/>
          <p:cNvSpPr txBox="1"/>
          <p:nvPr/>
        </p:nvSpPr>
        <p:spPr>
          <a:xfrm>
            <a:off x="6049700" y="1904700"/>
            <a:ext cx="174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Nearest Neighbour</a:t>
            </a:r>
            <a:endParaRPr b="0" i="0" sz="1400" u="none" cap="none" strike="noStrike">
              <a:solidFill>
                <a:srgbClr val="000000"/>
              </a:solidFill>
              <a:latin typeface="Arial"/>
              <a:ea typeface="Arial"/>
              <a:cs typeface="Arial"/>
              <a:sym typeface="Arial"/>
            </a:endParaRPr>
          </a:p>
        </p:txBody>
      </p:sp>
      <p:pic>
        <p:nvPicPr>
          <p:cNvPr id="505" name="Google Shape;505;p21"/>
          <p:cNvPicPr preferRelativeResize="0"/>
          <p:nvPr/>
        </p:nvPicPr>
        <p:blipFill rotWithShape="1">
          <a:blip r:embed="rId5">
            <a:alphaModFix/>
          </a:blip>
          <a:srcRect b="0" l="0" r="0" t="0"/>
          <a:stretch/>
        </p:blipFill>
        <p:spPr>
          <a:xfrm>
            <a:off x="5134375" y="2676650"/>
            <a:ext cx="771725" cy="771725"/>
          </a:xfrm>
          <a:prstGeom prst="rect">
            <a:avLst/>
          </a:prstGeom>
          <a:noFill/>
          <a:ln>
            <a:noFill/>
          </a:ln>
        </p:spPr>
      </p:pic>
      <p:sp>
        <p:nvSpPr>
          <p:cNvPr id="506" name="Google Shape;506;p21"/>
          <p:cNvSpPr txBox="1"/>
          <p:nvPr/>
        </p:nvSpPr>
        <p:spPr>
          <a:xfrm>
            <a:off x="6049700" y="2862413"/>
            <a:ext cx="174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Bilinear</a:t>
            </a:r>
            <a:endParaRPr b="0" i="0" sz="1400" u="none" cap="none" strike="noStrike">
              <a:solidFill>
                <a:srgbClr val="000000"/>
              </a:solidFill>
              <a:latin typeface="Arial"/>
              <a:ea typeface="Arial"/>
              <a:cs typeface="Arial"/>
              <a:sym typeface="Arial"/>
            </a:endParaRPr>
          </a:p>
        </p:txBody>
      </p:sp>
      <p:pic>
        <p:nvPicPr>
          <p:cNvPr id="507" name="Google Shape;507;p21"/>
          <p:cNvPicPr preferRelativeResize="0"/>
          <p:nvPr/>
        </p:nvPicPr>
        <p:blipFill rotWithShape="1">
          <a:blip r:embed="rId6">
            <a:alphaModFix/>
          </a:blip>
          <a:srcRect b="0" l="0" r="0" t="0"/>
          <a:stretch/>
        </p:blipFill>
        <p:spPr>
          <a:xfrm>
            <a:off x="5134375" y="3671325"/>
            <a:ext cx="771725" cy="771725"/>
          </a:xfrm>
          <a:prstGeom prst="rect">
            <a:avLst/>
          </a:prstGeom>
          <a:noFill/>
          <a:ln>
            <a:noFill/>
          </a:ln>
        </p:spPr>
      </p:pic>
      <p:sp>
        <p:nvSpPr>
          <p:cNvPr id="508" name="Google Shape;508;p21"/>
          <p:cNvSpPr txBox="1"/>
          <p:nvPr/>
        </p:nvSpPr>
        <p:spPr>
          <a:xfrm>
            <a:off x="6049700" y="3820150"/>
            <a:ext cx="84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B-spline</a:t>
            </a:r>
            <a:endParaRPr b="0" i="0" sz="1400" u="none" cap="none" strike="noStrike">
              <a:solidFill>
                <a:srgbClr val="000000"/>
              </a:solidFill>
              <a:latin typeface="Arial"/>
              <a:ea typeface="Arial"/>
              <a:cs typeface="Arial"/>
              <a:sym typeface="Arial"/>
            </a:endParaRPr>
          </a:p>
        </p:txBody>
      </p:sp>
      <p:sp>
        <p:nvSpPr>
          <p:cNvPr id="509" name="Google Shape;50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510" name="Google Shape;510;p21"/>
          <p:cNvSpPr txBox="1"/>
          <p:nvPr/>
        </p:nvSpPr>
        <p:spPr>
          <a:xfrm>
            <a:off x="0" y="4835700"/>
            <a:ext cx="2415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7"/>
              </a:rPr>
              <a:t>https://en.wikipedia.org/wiki/Bicubic_interpolation</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Интерполяция изображений</a:t>
            </a:r>
            <a:endParaRPr/>
          </a:p>
        </p:txBody>
      </p:sp>
      <p:sp>
        <p:nvSpPr>
          <p:cNvPr id="516" name="Google Shape;516;p22"/>
          <p:cNvSpPr txBox="1"/>
          <p:nvPr/>
        </p:nvSpPr>
        <p:spPr>
          <a:xfrm>
            <a:off x="368150" y="1533425"/>
            <a:ext cx="2658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600"/>
              </a:spcAft>
              <a:buClr>
                <a:srgbClr val="000000"/>
              </a:buClr>
              <a:buSzPts val="1600"/>
              <a:buFont typeface="Arial"/>
              <a:buNone/>
            </a:pPr>
            <a:r>
              <a:rPr b="0" i="0" lang="ru" sz="1600" u="none" cap="none" strike="noStrike">
                <a:solidFill>
                  <a:schemeClr val="dk1"/>
                </a:solidFill>
                <a:latin typeface="Arial"/>
                <a:ea typeface="Arial"/>
                <a:cs typeface="Arial"/>
                <a:sym typeface="Arial"/>
              </a:rPr>
              <a:t>Артефакты: увеличение</a:t>
            </a:r>
            <a:endParaRPr b="0" i="0" sz="1400" u="none" cap="none" strike="noStrike">
              <a:solidFill>
                <a:srgbClr val="000000"/>
              </a:solidFill>
              <a:latin typeface="Arial"/>
              <a:ea typeface="Arial"/>
              <a:cs typeface="Arial"/>
              <a:sym typeface="Arial"/>
            </a:endParaRPr>
          </a:p>
        </p:txBody>
      </p:sp>
      <p:pic>
        <p:nvPicPr>
          <p:cNvPr id="517" name="Google Shape;517;p22"/>
          <p:cNvPicPr preferRelativeResize="0"/>
          <p:nvPr/>
        </p:nvPicPr>
        <p:blipFill rotWithShape="1">
          <a:blip r:embed="rId3">
            <a:alphaModFix/>
          </a:blip>
          <a:srcRect b="36759" l="37471" r="37751" t="37775"/>
          <a:stretch/>
        </p:blipFill>
        <p:spPr>
          <a:xfrm>
            <a:off x="322775" y="2625788"/>
            <a:ext cx="226550" cy="465675"/>
          </a:xfrm>
          <a:prstGeom prst="rect">
            <a:avLst/>
          </a:prstGeom>
          <a:noFill/>
          <a:ln>
            <a:noFill/>
          </a:ln>
        </p:spPr>
      </p:pic>
      <p:cxnSp>
        <p:nvCxnSpPr>
          <p:cNvPr id="518" name="Google Shape;518;p22"/>
          <p:cNvCxnSpPr/>
          <p:nvPr/>
        </p:nvCxnSpPr>
        <p:spPr>
          <a:xfrm>
            <a:off x="654000" y="2858625"/>
            <a:ext cx="332700" cy="0"/>
          </a:xfrm>
          <a:prstGeom prst="straightConnector1">
            <a:avLst/>
          </a:prstGeom>
          <a:noFill/>
          <a:ln cap="flat" cmpd="sng" w="9525">
            <a:solidFill>
              <a:schemeClr val="dk2"/>
            </a:solidFill>
            <a:prstDash val="solid"/>
            <a:round/>
            <a:headEnd len="sm" w="sm" type="none"/>
            <a:tailEnd len="med" w="med" type="triangle"/>
          </a:ln>
        </p:spPr>
      </p:cxnSp>
      <p:pic>
        <p:nvPicPr>
          <p:cNvPr id="519" name="Google Shape;519;p22"/>
          <p:cNvPicPr preferRelativeResize="0"/>
          <p:nvPr/>
        </p:nvPicPr>
        <p:blipFill rotWithShape="1">
          <a:blip r:embed="rId4">
            <a:alphaModFix/>
          </a:blip>
          <a:srcRect b="0" l="0" r="0" t="0"/>
          <a:stretch/>
        </p:blipFill>
        <p:spPr>
          <a:xfrm>
            <a:off x="1091375" y="2082400"/>
            <a:ext cx="914400" cy="1828800"/>
          </a:xfrm>
          <a:prstGeom prst="rect">
            <a:avLst/>
          </a:prstGeom>
          <a:noFill/>
          <a:ln>
            <a:noFill/>
          </a:ln>
        </p:spPr>
      </p:pic>
      <p:sp>
        <p:nvSpPr>
          <p:cNvPr id="520" name="Google Shape;520;p22"/>
          <p:cNvSpPr txBox="1"/>
          <p:nvPr/>
        </p:nvSpPr>
        <p:spPr>
          <a:xfrm>
            <a:off x="1138325" y="3911200"/>
            <a:ext cx="82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Aliasing</a:t>
            </a:r>
            <a:endParaRPr b="0" i="0" sz="1400" u="none" cap="none" strike="noStrike">
              <a:solidFill>
                <a:srgbClr val="000000"/>
              </a:solidFill>
              <a:latin typeface="Arial"/>
              <a:ea typeface="Arial"/>
              <a:cs typeface="Arial"/>
              <a:sym typeface="Arial"/>
            </a:endParaRPr>
          </a:p>
        </p:txBody>
      </p:sp>
      <p:sp>
        <p:nvSpPr>
          <p:cNvPr id="521" name="Google Shape;521;p22"/>
          <p:cNvSpPr txBox="1"/>
          <p:nvPr/>
        </p:nvSpPr>
        <p:spPr>
          <a:xfrm>
            <a:off x="0" y="3091450"/>
            <a:ext cx="87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Original</a:t>
            </a:r>
            <a:endParaRPr b="0" i="0" sz="1400" u="none" cap="none" strike="noStrike">
              <a:solidFill>
                <a:srgbClr val="000000"/>
              </a:solidFill>
              <a:latin typeface="Arial"/>
              <a:ea typeface="Arial"/>
              <a:cs typeface="Arial"/>
              <a:sym typeface="Arial"/>
            </a:endParaRPr>
          </a:p>
        </p:txBody>
      </p:sp>
      <p:sp>
        <p:nvSpPr>
          <p:cNvPr id="522" name="Google Shape;522;p22"/>
          <p:cNvSpPr txBox="1"/>
          <p:nvPr/>
        </p:nvSpPr>
        <p:spPr>
          <a:xfrm>
            <a:off x="606750" y="2566125"/>
            <a:ext cx="427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ru" sz="700" u="none" cap="none" strike="noStrike">
                <a:solidFill>
                  <a:srgbClr val="000000"/>
                </a:solidFill>
                <a:latin typeface="Arial"/>
                <a:ea typeface="Arial"/>
                <a:cs typeface="Arial"/>
                <a:sym typeface="Arial"/>
              </a:rPr>
              <a:t>400x</a:t>
            </a:r>
            <a:endParaRPr b="0" i="0" sz="700" u="none" cap="none" strike="noStrike">
              <a:solidFill>
                <a:srgbClr val="000000"/>
              </a:solidFill>
              <a:latin typeface="Arial"/>
              <a:ea typeface="Arial"/>
              <a:cs typeface="Arial"/>
              <a:sym typeface="Arial"/>
            </a:endParaRPr>
          </a:p>
        </p:txBody>
      </p:sp>
      <p:pic>
        <p:nvPicPr>
          <p:cNvPr id="523" name="Google Shape;523;p22"/>
          <p:cNvPicPr preferRelativeResize="0"/>
          <p:nvPr/>
        </p:nvPicPr>
        <p:blipFill rotWithShape="1">
          <a:blip r:embed="rId5">
            <a:alphaModFix/>
          </a:blip>
          <a:srcRect b="0" l="0" r="0" t="0"/>
          <a:stretch/>
        </p:blipFill>
        <p:spPr>
          <a:xfrm>
            <a:off x="2357738" y="2082400"/>
            <a:ext cx="914400" cy="1828800"/>
          </a:xfrm>
          <a:prstGeom prst="rect">
            <a:avLst/>
          </a:prstGeom>
          <a:noFill/>
          <a:ln>
            <a:noFill/>
          </a:ln>
        </p:spPr>
      </p:pic>
      <p:sp>
        <p:nvSpPr>
          <p:cNvPr id="524" name="Google Shape;524;p22"/>
          <p:cNvSpPr txBox="1"/>
          <p:nvPr/>
        </p:nvSpPr>
        <p:spPr>
          <a:xfrm>
            <a:off x="2404700" y="3911200"/>
            <a:ext cx="82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Blurring</a:t>
            </a:r>
            <a:endParaRPr b="0" i="0" sz="1400" u="none" cap="none" strike="noStrike">
              <a:solidFill>
                <a:srgbClr val="000000"/>
              </a:solidFill>
              <a:latin typeface="Arial"/>
              <a:ea typeface="Arial"/>
              <a:cs typeface="Arial"/>
              <a:sym typeface="Arial"/>
            </a:endParaRPr>
          </a:p>
        </p:txBody>
      </p:sp>
      <p:pic>
        <p:nvPicPr>
          <p:cNvPr id="525" name="Google Shape;525;p22"/>
          <p:cNvPicPr preferRelativeResize="0"/>
          <p:nvPr/>
        </p:nvPicPr>
        <p:blipFill rotWithShape="1">
          <a:blip r:embed="rId6">
            <a:alphaModFix/>
          </a:blip>
          <a:srcRect b="0" l="0" r="0" t="0"/>
          <a:stretch/>
        </p:blipFill>
        <p:spPr>
          <a:xfrm>
            <a:off x="3624113" y="2082400"/>
            <a:ext cx="914400" cy="1828800"/>
          </a:xfrm>
          <a:prstGeom prst="rect">
            <a:avLst/>
          </a:prstGeom>
          <a:noFill/>
          <a:ln>
            <a:noFill/>
          </a:ln>
        </p:spPr>
      </p:pic>
      <p:sp>
        <p:nvSpPr>
          <p:cNvPr id="526" name="Google Shape;526;p22"/>
          <p:cNvSpPr txBox="1"/>
          <p:nvPr/>
        </p:nvSpPr>
        <p:spPr>
          <a:xfrm>
            <a:off x="3550575" y="3911200"/>
            <a:ext cx="116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Edge Halo</a:t>
            </a:r>
            <a:endParaRPr b="0" i="0" sz="1400" u="none" cap="none" strike="noStrike">
              <a:solidFill>
                <a:srgbClr val="000000"/>
              </a:solidFill>
              <a:latin typeface="Arial"/>
              <a:ea typeface="Arial"/>
              <a:cs typeface="Arial"/>
              <a:sym typeface="Arial"/>
            </a:endParaRPr>
          </a:p>
        </p:txBody>
      </p:sp>
      <p:sp>
        <p:nvSpPr>
          <p:cNvPr id="527" name="Google Shape;527;p22"/>
          <p:cNvSpPr txBox="1"/>
          <p:nvPr/>
        </p:nvSpPr>
        <p:spPr>
          <a:xfrm>
            <a:off x="5013325" y="1533425"/>
            <a:ext cx="2036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600"/>
              </a:spcAft>
              <a:buClr>
                <a:srgbClr val="000000"/>
              </a:buClr>
              <a:buSzPts val="1600"/>
              <a:buFont typeface="Arial"/>
              <a:buNone/>
            </a:pPr>
            <a:r>
              <a:rPr b="0" i="0" lang="ru" sz="1600" u="none" cap="none" strike="noStrike">
                <a:solidFill>
                  <a:schemeClr val="dk1"/>
                </a:solidFill>
                <a:latin typeface="Arial"/>
                <a:ea typeface="Arial"/>
                <a:cs typeface="Arial"/>
                <a:sym typeface="Arial"/>
              </a:rPr>
              <a:t>Артефакты: сжатие</a:t>
            </a:r>
            <a:endParaRPr b="0" i="0" sz="1400" u="none" cap="none" strike="noStrike">
              <a:solidFill>
                <a:srgbClr val="000000"/>
              </a:solidFill>
              <a:latin typeface="Arial"/>
              <a:ea typeface="Arial"/>
              <a:cs typeface="Arial"/>
              <a:sym typeface="Arial"/>
            </a:endParaRPr>
          </a:p>
        </p:txBody>
      </p:sp>
      <p:pic>
        <p:nvPicPr>
          <p:cNvPr id="528" name="Google Shape;528;p22"/>
          <p:cNvPicPr preferRelativeResize="0"/>
          <p:nvPr/>
        </p:nvPicPr>
        <p:blipFill rotWithShape="1">
          <a:blip r:embed="rId7">
            <a:alphaModFix/>
          </a:blip>
          <a:srcRect b="0" l="0" r="0" t="0"/>
          <a:stretch/>
        </p:blipFill>
        <p:spPr>
          <a:xfrm>
            <a:off x="5080575" y="2249025"/>
            <a:ext cx="3500500" cy="1493550"/>
          </a:xfrm>
          <a:prstGeom prst="rect">
            <a:avLst/>
          </a:prstGeom>
          <a:noFill/>
          <a:ln>
            <a:noFill/>
          </a:ln>
        </p:spPr>
      </p:pic>
      <p:sp>
        <p:nvSpPr>
          <p:cNvPr id="529" name="Google Shape;52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530" name="Google Shape;530;p22"/>
          <p:cNvSpPr txBox="1"/>
          <p:nvPr/>
        </p:nvSpPr>
        <p:spPr>
          <a:xfrm>
            <a:off x="0" y="4789500"/>
            <a:ext cx="4430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ru" sz="1100" u="sng" cap="none" strike="noStrike">
                <a:solidFill>
                  <a:schemeClr val="hlink"/>
                </a:solidFill>
                <a:latin typeface="Arial"/>
                <a:ea typeface="Arial"/>
                <a:cs typeface="Arial"/>
                <a:sym typeface="Arial"/>
                <a:hlinkClick r:id="rId8"/>
              </a:rPr>
              <a:t>https://www.cambridgeincolour.com/tutorials/image-interpolation.htm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Интерполяция изображений</a:t>
            </a:r>
            <a:endParaRPr/>
          </a:p>
        </p:txBody>
      </p:sp>
      <p:pic>
        <p:nvPicPr>
          <p:cNvPr id="536" name="Google Shape;536;p23"/>
          <p:cNvPicPr preferRelativeResize="0"/>
          <p:nvPr/>
        </p:nvPicPr>
        <p:blipFill rotWithShape="1">
          <a:blip r:embed="rId3">
            <a:alphaModFix/>
          </a:blip>
          <a:srcRect b="0" l="0" r="0" t="0"/>
          <a:stretch/>
        </p:blipFill>
        <p:spPr>
          <a:xfrm>
            <a:off x="2141675" y="1017725"/>
            <a:ext cx="4791004" cy="3820974"/>
          </a:xfrm>
          <a:prstGeom prst="rect">
            <a:avLst/>
          </a:prstGeom>
          <a:noFill/>
          <a:ln>
            <a:noFill/>
          </a:ln>
        </p:spPr>
      </p:pic>
      <p:sp>
        <p:nvSpPr>
          <p:cNvPr id="537" name="Google Shape;53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538" name="Google Shape;538;p23"/>
          <p:cNvSpPr txBox="1"/>
          <p:nvPr/>
        </p:nvSpPr>
        <p:spPr>
          <a:xfrm>
            <a:off x="0" y="4789500"/>
            <a:ext cx="2030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4"/>
              </a:rPr>
              <a:t>https://robocraft.ru/computervision/3956</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Саммари</a:t>
            </a:r>
            <a:endParaRPr/>
          </a:p>
        </p:txBody>
      </p:sp>
      <p:sp>
        <p:nvSpPr>
          <p:cNvPr id="544" name="Google Shape;544;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Свертка инструмент для:</a:t>
            </a:r>
            <a:endParaRPr/>
          </a:p>
          <a:p>
            <a:pPr indent="-342900" lvl="0" marL="457200" rtl="0" algn="l">
              <a:lnSpc>
                <a:spcPct val="115000"/>
              </a:lnSpc>
              <a:spcBef>
                <a:spcPts val="1200"/>
              </a:spcBef>
              <a:spcAft>
                <a:spcPts val="0"/>
              </a:spcAft>
              <a:buSzPts val="1800"/>
              <a:buAutoNum type="arabicParenR"/>
            </a:pPr>
            <a:r>
              <a:rPr lang="ru"/>
              <a:t>фильтрации</a:t>
            </a:r>
            <a:endParaRPr/>
          </a:p>
          <a:p>
            <a:pPr indent="-342900" lvl="0" marL="457200" rtl="0" algn="l">
              <a:lnSpc>
                <a:spcPct val="115000"/>
              </a:lnSpc>
              <a:spcBef>
                <a:spcPts val="0"/>
              </a:spcBef>
              <a:spcAft>
                <a:spcPts val="0"/>
              </a:spcAft>
              <a:buSzPts val="1800"/>
              <a:buAutoNum type="arabicParenR"/>
            </a:pPr>
            <a:r>
              <a:rPr lang="ru"/>
              <a:t>выделения границ</a:t>
            </a:r>
            <a:endParaRPr/>
          </a:p>
          <a:p>
            <a:pPr indent="-342900" lvl="0" marL="457200" rtl="0" algn="l">
              <a:lnSpc>
                <a:spcPct val="115000"/>
              </a:lnSpc>
              <a:spcBef>
                <a:spcPts val="0"/>
              </a:spcBef>
              <a:spcAft>
                <a:spcPts val="0"/>
              </a:spcAft>
              <a:buSzPts val="1800"/>
              <a:buAutoNum type="arabicParenR"/>
            </a:pPr>
            <a:r>
              <a:rPr lang="ru"/>
              <a:t>обработки изображения</a:t>
            </a:r>
            <a:endParaRPr/>
          </a:p>
          <a:p>
            <a:pPr indent="0" lvl="0" marL="0" rtl="0" algn="l">
              <a:lnSpc>
                <a:spcPct val="115000"/>
              </a:lnSpc>
              <a:spcBef>
                <a:spcPts val="1200"/>
              </a:spcBef>
              <a:spcAft>
                <a:spcPts val="0"/>
              </a:spcAft>
              <a:buSzPts val="1800"/>
              <a:buNone/>
            </a:pPr>
            <a:r>
              <a:rPr lang="ru"/>
              <a:t>Советы интерполяции:</a:t>
            </a:r>
            <a:endParaRPr/>
          </a:p>
          <a:p>
            <a:pPr indent="-342900" lvl="0" marL="457200" rtl="0" algn="l">
              <a:lnSpc>
                <a:spcPct val="115000"/>
              </a:lnSpc>
              <a:spcBef>
                <a:spcPts val="1200"/>
              </a:spcBef>
              <a:spcAft>
                <a:spcPts val="0"/>
              </a:spcAft>
              <a:buSzPts val="1800"/>
              <a:buAutoNum type="arabicParenR"/>
            </a:pPr>
            <a:r>
              <a:rPr lang="ru"/>
              <a:t>Для сжатия - Inter Area</a:t>
            </a:r>
            <a:endParaRPr/>
          </a:p>
          <a:p>
            <a:pPr indent="-342900" lvl="0" marL="457200" rtl="0" algn="l">
              <a:lnSpc>
                <a:spcPct val="115000"/>
              </a:lnSpc>
              <a:spcBef>
                <a:spcPts val="0"/>
              </a:spcBef>
              <a:spcAft>
                <a:spcPts val="0"/>
              </a:spcAft>
              <a:buSzPts val="1800"/>
              <a:buAutoNum type="arabicParenR"/>
            </a:pPr>
            <a:r>
              <a:rPr lang="ru"/>
              <a:t>Для увеличения - Inter Linear</a:t>
            </a:r>
            <a:endParaRPr/>
          </a:p>
        </p:txBody>
      </p:sp>
      <p:pic>
        <p:nvPicPr>
          <p:cNvPr id="545" name="Google Shape;545;p24"/>
          <p:cNvPicPr preferRelativeResize="0"/>
          <p:nvPr/>
        </p:nvPicPr>
        <p:blipFill rotWithShape="1">
          <a:blip r:embed="rId3">
            <a:alphaModFix/>
          </a:blip>
          <a:srcRect b="0" l="0" r="0" t="0"/>
          <a:stretch/>
        </p:blipFill>
        <p:spPr>
          <a:xfrm>
            <a:off x="4187000" y="1423438"/>
            <a:ext cx="4481226" cy="2296625"/>
          </a:xfrm>
          <a:prstGeom prst="rect">
            <a:avLst/>
          </a:prstGeom>
          <a:noFill/>
          <a:ln>
            <a:noFill/>
          </a:ln>
        </p:spPr>
      </p:pic>
      <p:sp>
        <p:nvSpPr>
          <p:cNvPr id="546" name="Google Shape;54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547" name="Google Shape;547;p24"/>
          <p:cNvSpPr txBox="1"/>
          <p:nvPr/>
        </p:nvSpPr>
        <p:spPr>
          <a:xfrm>
            <a:off x="0" y="4789500"/>
            <a:ext cx="2475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sng" cap="none" strike="noStrike">
                <a:solidFill>
                  <a:schemeClr val="hlink"/>
                </a:solidFill>
                <a:latin typeface="Arial"/>
                <a:ea typeface="Arial"/>
                <a:cs typeface="Arial"/>
                <a:sym typeface="Arial"/>
                <a:hlinkClick r:id="rId4"/>
              </a:rPr>
              <a:t>https://smartiqa.ru/blog/neural-network-convolution</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d1c0dc5515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Что разберем сегодня</a:t>
            </a:r>
            <a:endParaRPr/>
          </a:p>
        </p:txBody>
      </p:sp>
      <p:sp>
        <p:nvSpPr>
          <p:cNvPr id="88" name="Google Shape;88;g2d1c0dc5515_0_24"/>
          <p:cNvSpPr txBox="1"/>
          <p:nvPr>
            <p:ph idx="1" type="body"/>
          </p:nvPr>
        </p:nvSpPr>
        <p:spPr>
          <a:xfrm>
            <a:off x="311700" y="1386750"/>
            <a:ext cx="5714400" cy="2370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arenR"/>
            </a:pPr>
            <a:r>
              <a:rPr lang="ru"/>
              <a:t>Введение в компьютерное зрение</a:t>
            </a:r>
            <a:endParaRPr/>
          </a:p>
          <a:p>
            <a:pPr indent="-342900" lvl="0" marL="457200" rtl="0" algn="l">
              <a:lnSpc>
                <a:spcPct val="115000"/>
              </a:lnSpc>
              <a:spcBef>
                <a:spcPts val="0"/>
              </a:spcBef>
              <a:spcAft>
                <a:spcPts val="0"/>
              </a:spcAft>
              <a:buSzPts val="1800"/>
              <a:buAutoNum type="arabicParenR"/>
            </a:pPr>
            <a:r>
              <a:rPr lang="ru"/>
              <a:t>Что такое изображение?</a:t>
            </a:r>
            <a:endParaRPr/>
          </a:p>
          <a:p>
            <a:pPr indent="-342900" lvl="0" marL="457200" rtl="0" algn="l">
              <a:lnSpc>
                <a:spcPct val="115000"/>
              </a:lnSpc>
              <a:spcBef>
                <a:spcPts val="0"/>
              </a:spcBef>
              <a:spcAft>
                <a:spcPts val="0"/>
              </a:spcAft>
              <a:buSzPts val="1800"/>
              <a:buAutoNum type="arabicParenR"/>
            </a:pPr>
            <a:r>
              <a:rPr lang="ru"/>
              <a:t>Почему все говорят о свертках в CV?</a:t>
            </a:r>
            <a:endParaRPr/>
          </a:p>
          <a:p>
            <a:pPr indent="-342900" lvl="0" marL="457200" rtl="0" algn="l">
              <a:lnSpc>
                <a:spcPct val="115000"/>
              </a:lnSpc>
              <a:spcBef>
                <a:spcPts val="0"/>
              </a:spcBef>
              <a:spcAft>
                <a:spcPts val="0"/>
              </a:spcAft>
              <a:buSzPts val="1800"/>
              <a:buAutoNum type="arabicParenR"/>
            </a:pPr>
            <a:r>
              <a:rPr lang="ru"/>
              <a:t>Какие задачи поможет решить свертка?</a:t>
            </a:r>
            <a:endParaRPr/>
          </a:p>
          <a:p>
            <a:pPr indent="-342900" lvl="0" marL="457200" rtl="0" algn="l">
              <a:lnSpc>
                <a:spcPct val="115000"/>
              </a:lnSpc>
              <a:spcBef>
                <a:spcPts val="0"/>
              </a:spcBef>
              <a:spcAft>
                <a:spcPts val="0"/>
              </a:spcAft>
              <a:buSzPts val="1800"/>
              <a:buAutoNum type="arabicParenR"/>
            </a:pPr>
            <a:r>
              <a:rPr lang="ru"/>
              <a:t>Какие методы сжатия лучше использовать?</a:t>
            </a:r>
            <a:endParaRPr/>
          </a:p>
          <a:p>
            <a:pPr indent="-342900" lvl="0" marL="457200" rtl="0" algn="l">
              <a:lnSpc>
                <a:spcPct val="115000"/>
              </a:lnSpc>
              <a:spcBef>
                <a:spcPts val="0"/>
              </a:spcBef>
              <a:spcAft>
                <a:spcPts val="0"/>
              </a:spcAft>
              <a:buSzPts val="1800"/>
              <a:buAutoNum type="arabicParenR"/>
            </a:pPr>
            <a:r>
              <a:rPr lang="ru"/>
              <a:t>… и другие классические методы :)</a:t>
            </a:r>
            <a:endParaRPr/>
          </a:p>
          <a:p>
            <a:pPr indent="0" lvl="0" marL="0" rtl="0" algn="l">
              <a:lnSpc>
                <a:spcPct val="115000"/>
              </a:lnSpc>
              <a:spcBef>
                <a:spcPts val="0"/>
              </a:spcBef>
              <a:spcAft>
                <a:spcPts val="0"/>
              </a:spcAft>
              <a:buSzPts val="1800"/>
              <a:buNone/>
            </a:pPr>
            <a:r>
              <a:t/>
            </a:r>
            <a:endParaRPr/>
          </a:p>
        </p:txBody>
      </p:sp>
      <p:sp>
        <p:nvSpPr>
          <p:cNvPr id="89" name="Google Shape;89;g2d1c0dc5515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pic>
        <p:nvPicPr>
          <p:cNvPr id="90" name="Google Shape;90;g2d1c0dc5515_0_24"/>
          <p:cNvPicPr preferRelativeResize="0"/>
          <p:nvPr/>
        </p:nvPicPr>
        <p:blipFill>
          <a:blip r:embed="rId3">
            <a:alphaModFix/>
          </a:blip>
          <a:stretch>
            <a:fillRect/>
          </a:stretch>
        </p:blipFill>
        <p:spPr>
          <a:xfrm>
            <a:off x="5769575" y="1497475"/>
            <a:ext cx="1721700" cy="1893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254db9051c_3_6"/>
          <p:cNvSpPr txBox="1"/>
          <p:nvPr>
            <p:ph type="title"/>
          </p:nvPr>
        </p:nvSpPr>
        <p:spPr>
          <a:xfrm>
            <a:off x="311700" y="255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Компьютерное зрение</a:t>
            </a:r>
            <a:endParaRPr/>
          </a:p>
        </p:txBody>
      </p:sp>
      <p:sp>
        <p:nvSpPr>
          <p:cNvPr id="96" name="Google Shape;96;g3254db9051c_3_6"/>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ru" sz="1400"/>
              <a:t>Это область искусственного интеллекта, связанная с анализом </a:t>
            </a:r>
            <a:r>
              <a:rPr i="1" lang="ru" sz="1400"/>
              <a:t>изображений</a:t>
            </a:r>
            <a:r>
              <a:rPr lang="ru" sz="1400"/>
              <a:t> и </a:t>
            </a:r>
            <a:r>
              <a:rPr i="1" lang="ru" sz="1400"/>
              <a:t>видео</a:t>
            </a:r>
            <a:r>
              <a:rPr lang="ru" sz="1400"/>
              <a:t>. Она включает в себя набор методов, которые наделяют компьютер способностью «видеть» и извлекать информацию из увиденного.</a:t>
            </a:r>
            <a:endParaRPr sz="1400"/>
          </a:p>
          <a:p>
            <a:pPr indent="0" lvl="0" marL="0" rtl="0" algn="l">
              <a:spcBef>
                <a:spcPts val="0"/>
              </a:spcBef>
              <a:spcAft>
                <a:spcPts val="0"/>
              </a:spcAft>
              <a:buClr>
                <a:schemeClr val="dk1"/>
              </a:buClr>
              <a:buSzPts val="1100"/>
              <a:buFont typeface="Arial"/>
              <a:buNone/>
            </a:pPr>
            <a:r>
              <a:rPr b="1" lang="ru" sz="1400"/>
              <a:t>Вопрос: </a:t>
            </a:r>
            <a:r>
              <a:rPr lang="ru" sz="1400"/>
              <a:t>Кто изображен на фото и где?</a:t>
            </a:r>
            <a:endParaRPr sz="1400"/>
          </a:p>
          <a:p>
            <a:pPr indent="0" lvl="0" marL="0" rtl="0" algn="l">
              <a:spcBef>
                <a:spcPts val="0"/>
              </a:spcBef>
              <a:spcAft>
                <a:spcPts val="0"/>
              </a:spcAft>
              <a:buNone/>
            </a:pPr>
            <a:r>
              <a:t/>
            </a:r>
            <a:endParaRPr sz="1400"/>
          </a:p>
        </p:txBody>
      </p:sp>
      <p:sp>
        <p:nvSpPr>
          <p:cNvPr id="97" name="Google Shape;97;g3254db9051c_3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98" name="Google Shape;98;g3254db9051c_3_6"/>
          <p:cNvPicPr preferRelativeResize="0"/>
          <p:nvPr/>
        </p:nvPicPr>
        <p:blipFill rotWithShape="1">
          <a:blip r:embed="rId3">
            <a:alphaModFix/>
          </a:blip>
          <a:srcRect b="21216" l="0" r="0" t="0"/>
          <a:stretch/>
        </p:blipFill>
        <p:spPr>
          <a:xfrm>
            <a:off x="514600" y="2127400"/>
            <a:ext cx="8114799" cy="2743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254db9051c_0_35"/>
          <p:cNvSpPr txBox="1"/>
          <p:nvPr>
            <p:ph type="title"/>
          </p:nvPr>
        </p:nvSpPr>
        <p:spPr>
          <a:xfrm>
            <a:off x="311700" y="255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Компьютерное зрение</a:t>
            </a:r>
            <a:endParaRPr/>
          </a:p>
        </p:txBody>
      </p:sp>
      <p:pic>
        <p:nvPicPr>
          <p:cNvPr id="104" name="Google Shape;104;g3254db9051c_0_35"/>
          <p:cNvPicPr preferRelativeResize="0"/>
          <p:nvPr/>
        </p:nvPicPr>
        <p:blipFill rotWithShape="1">
          <a:blip r:embed="rId3">
            <a:alphaModFix/>
          </a:blip>
          <a:srcRect b="6271" l="6442" r="4936" t="11532"/>
          <a:stretch/>
        </p:blipFill>
        <p:spPr>
          <a:xfrm>
            <a:off x="4016271" y="255125"/>
            <a:ext cx="5085278" cy="4888374"/>
          </a:xfrm>
          <a:prstGeom prst="rect">
            <a:avLst/>
          </a:prstGeom>
          <a:noFill/>
          <a:ln>
            <a:noFill/>
          </a:ln>
        </p:spPr>
      </p:pic>
      <p:pic>
        <p:nvPicPr>
          <p:cNvPr id="105" name="Google Shape;105;g3254db9051c_0_35"/>
          <p:cNvPicPr preferRelativeResize="0"/>
          <p:nvPr/>
        </p:nvPicPr>
        <p:blipFill>
          <a:blip r:embed="rId4">
            <a:alphaModFix/>
          </a:blip>
          <a:stretch>
            <a:fillRect/>
          </a:stretch>
        </p:blipFill>
        <p:spPr>
          <a:xfrm>
            <a:off x="311700" y="987600"/>
            <a:ext cx="1684150" cy="1813675"/>
          </a:xfrm>
          <a:prstGeom prst="rect">
            <a:avLst/>
          </a:prstGeom>
          <a:noFill/>
          <a:ln>
            <a:noFill/>
          </a:ln>
        </p:spPr>
      </p:pic>
      <p:sp>
        <p:nvSpPr>
          <p:cNvPr id="106" name="Google Shape;106;g3254db9051c_0_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07" name="Google Shape;107;g3254db9051c_0_35"/>
          <p:cNvPicPr preferRelativeResize="0"/>
          <p:nvPr/>
        </p:nvPicPr>
        <p:blipFill>
          <a:blip r:embed="rId5">
            <a:alphaModFix/>
          </a:blip>
          <a:stretch>
            <a:fillRect/>
          </a:stretch>
        </p:blipFill>
        <p:spPr>
          <a:xfrm>
            <a:off x="311700" y="2890425"/>
            <a:ext cx="1684150" cy="1772794"/>
          </a:xfrm>
          <a:prstGeom prst="rect">
            <a:avLst/>
          </a:prstGeom>
          <a:noFill/>
          <a:ln>
            <a:noFill/>
          </a:ln>
        </p:spPr>
      </p:pic>
      <p:pic>
        <p:nvPicPr>
          <p:cNvPr id="108" name="Google Shape;108;g3254db9051c_0_35"/>
          <p:cNvPicPr preferRelativeResize="0"/>
          <p:nvPr/>
        </p:nvPicPr>
        <p:blipFill rotWithShape="1">
          <a:blip r:embed="rId6">
            <a:alphaModFix/>
          </a:blip>
          <a:srcRect b="2188" l="0" r="0" t="2645"/>
          <a:stretch/>
        </p:blipFill>
        <p:spPr>
          <a:xfrm>
            <a:off x="2060875" y="1018800"/>
            <a:ext cx="1684150" cy="1751275"/>
          </a:xfrm>
          <a:prstGeom prst="rect">
            <a:avLst/>
          </a:prstGeom>
          <a:noFill/>
          <a:ln>
            <a:noFill/>
          </a:ln>
        </p:spPr>
      </p:pic>
      <p:pic>
        <p:nvPicPr>
          <p:cNvPr id="109" name="Google Shape;109;g3254db9051c_0_35"/>
          <p:cNvPicPr preferRelativeResize="0"/>
          <p:nvPr/>
        </p:nvPicPr>
        <p:blipFill>
          <a:blip r:embed="rId7">
            <a:alphaModFix/>
          </a:blip>
          <a:stretch>
            <a:fillRect/>
          </a:stretch>
        </p:blipFill>
        <p:spPr>
          <a:xfrm>
            <a:off x="6683550" y="2202401"/>
            <a:ext cx="2148750" cy="1282750"/>
          </a:xfrm>
          <a:prstGeom prst="rect">
            <a:avLst/>
          </a:prstGeom>
          <a:noFill/>
          <a:ln>
            <a:noFill/>
          </a:ln>
        </p:spPr>
      </p:pic>
      <p:pic>
        <p:nvPicPr>
          <p:cNvPr id="110" name="Google Shape;110;g3254db9051c_0_35"/>
          <p:cNvPicPr preferRelativeResize="0"/>
          <p:nvPr/>
        </p:nvPicPr>
        <p:blipFill rotWithShape="1">
          <a:blip r:embed="rId8">
            <a:alphaModFix/>
          </a:blip>
          <a:srcRect b="1146" l="0" r="0" t="0"/>
          <a:stretch/>
        </p:blipFill>
        <p:spPr>
          <a:xfrm>
            <a:off x="2060875" y="3031125"/>
            <a:ext cx="2100400" cy="138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254db9051c_0_49"/>
          <p:cNvSpPr txBox="1"/>
          <p:nvPr>
            <p:ph type="title"/>
          </p:nvPr>
        </p:nvSpPr>
        <p:spPr>
          <a:xfrm>
            <a:off x="311700" y="255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Компьютерное зрение</a:t>
            </a:r>
            <a:endParaRPr/>
          </a:p>
        </p:txBody>
      </p:sp>
      <p:sp>
        <p:nvSpPr>
          <p:cNvPr id="116" name="Google Shape;116;g3254db9051c_0_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17" name="Google Shape;117;g3254db9051c_0_49"/>
          <p:cNvPicPr preferRelativeResize="0"/>
          <p:nvPr/>
        </p:nvPicPr>
        <p:blipFill rotWithShape="1">
          <a:blip r:embed="rId3">
            <a:alphaModFix/>
          </a:blip>
          <a:srcRect b="9247" l="0" r="30550" t="0"/>
          <a:stretch/>
        </p:blipFill>
        <p:spPr>
          <a:xfrm>
            <a:off x="311700" y="2725902"/>
            <a:ext cx="3108875" cy="2284622"/>
          </a:xfrm>
          <a:prstGeom prst="rect">
            <a:avLst/>
          </a:prstGeom>
          <a:noFill/>
          <a:ln>
            <a:noFill/>
          </a:ln>
        </p:spPr>
      </p:pic>
      <p:sp>
        <p:nvSpPr>
          <p:cNvPr id="118" name="Google Shape;118;g3254db9051c_0_49"/>
          <p:cNvSpPr txBox="1"/>
          <p:nvPr/>
        </p:nvSpPr>
        <p:spPr>
          <a:xfrm>
            <a:off x="347650" y="4493475"/>
            <a:ext cx="951600" cy="4926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ru" sz="1000">
                <a:solidFill>
                  <a:schemeClr val="dk1"/>
                </a:solidFill>
              </a:rPr>
              <a:t>Action Recognition</a:t>
            </a:r>
            <a:endParaRPr b="1" sz="1000">
              <a:solidFill>
                <a:schemeClr val="dk1"/>
              </a:solidFill>
            </a:endParaRPr>
          </a:p>
        </p:txBody>
      </p:sp>
      <p:pic>
        <p:nvPicPr>
          <p:cNvPr id="119" name="Google Shape;119;g3254db9051c_0_49"/>
          <p:cNvPicPr preferRelativeResize="0"/>
          <p:nvPr/>
        </p:nvPicPr>
        <p:blipFill>
          <a:blip r:embed="rId4">
            <a:alphaModFix/>
          </a:blip>
          <a:stretch>
            <a:fillRect/>
          </a:stretch>
        </p:blipFill>
        <p:spPr>
          <a:xfrm>
            <a:off x="3655900" y="980225"/>
            <a:ext cx="2254551" cy="2063889"/>
          </a:xfrm>
          <a:prstGeom prst="rect">
            <a:avLst/>
          </a:prstGeom>
          <a:noFill/>
          <a:ln>
            <a:noFill/>
          </a:ln>
        </p:spPr>
      </p:pic>
      <p:sp>
        <p:nvSpPr>
          <p:cNvPr id="120" name="Google Shape;120;g3254db9051c_0_49"/>
          <p:cNvSpPr txBox="1"/>
          <p:nvPr/>
        </p:nvSpPr>
        <p:spPr>
          <a:xfrm>
            <a:off x="5159003" y="2519362"/>
            <a:ext cx="725700" cy="4926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ru" sz="1000">
                <a:solidFill>
                  <a:schemeClr val="dk1"/>
                </a:solidFill>
              </a:rPr>
              <a:t>Feature Transfer</a:t>
            </a:r>
            <a:endParaRPr b="1" sz="1000">
              <a:solidFill>
                <a:schemeClr val="dk1"/>
              </a:solidFill>
            </a:endParaRPr>
          </a:p>
        </p:txBody>
      </p:sp>
      <p:pic>
        <p:nvPicPr>
          <p:cNvPr id="121" name="Google Shape;121;g3254db9051c_0_49"/>
          <p:cNvPicPr preferRelativeResize="0"/>
          <p:nvPr/>
        </p:nvPicPr>
        <p:blipFill>
          <a:blip r:embed="rId5">
            <a:alphaModFix/>
          </a:blip>
          <a:stretch>
            <a:fillRect/>
          </a:stretch>
        </p:blipFill>
        <p:spPr>
          <a:xfrm>
            <a:off x="6187557" y="980225"/>
            <a:ext cx="2536493" cy="2174300"/>
          </a:xfrm>
          <a:prstGeom prst="rect">
            <a:avLst/>
          </a:prstGeom>
          <a:noFill/>
          <a:ln>
            <a:noFill/>
          </a:ln>
        </p:spPr>
      </p:pic>
      <p:sp>
        <p:nvSpPr>
          <p:cNvPr id="122" name="Google Shape;122;g3254db9051c_0_49"/>
          <p:cNvSpPr txBox="1"/>
          <p:nvPr/>
        </p:nvSpPr>
        <p:spPr>
          <a:xfrm>
            <a:off x="6295911" y="2706787"/>
            <a:ext cx="725700" cy="354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1"/>
                </a:solidFill>
              </a:rPr>
              <a:t>ReID</a:t>
            </a:r>
            <a:endParaRPr b="1" sz="1100">
              <a:solidFill>
                <a:schemeClr val="dk1"/>
              </a:solidFill>
            </a:endParaRPr>
          </a:p>
        </p:txBody>
      </p:sp>
      <p:pic>
        <p:nvPicPr>
          <p:cNvPr id="123" name="Google Shape;123;g3254db9051c_0_49"/>
          <p:cNvPicPr preferRelativeResize="0"/>
          <p:nvPr/>
        </p:nvPicPr>
        <p:blipFill rotWithShape="1">
          <a:blip r:embed="rId6">
            <a:alphaModFix/>
          </a:blip>
          <a:srcRect b="4561" l="0" r="0" t="4561"/>
          <a:stretch/>
        </p:blipFill>
        <p:spPr>
          <a:xfrm>
            <a:off x="313925" y="980225"/>
            <a:ext cx="3108874" cy="1591525"/>
          </a:xfrm>
          <a:prstGeom prst="rect">
            <a:avLst/>
          </a:prstGeom>
          <a:noFill/>
          <a:ln>
            <a:noFill/>
          </a:ln>
        </p:spPr>
      </p:pic>
      <p:sp>
        <p:nvSpPr>
          <p:cNvPr id="124" name="Google Shape;124;g3254db9051c_0_49"/>
          <p:cNvSpPr txBox="1"/>
          <p:nvPr/>
        </p:nvSpPr>
        <p:spPr>
          <a:xfrm>
            <a:off x="347650" y="2180650"/>
            <a:ext cx="1181700" cy="338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ru" sz="1000">
                <a:solidFill>
                  <a:schemeClr val="dk1"/>
                </a:solidFill>
              </a:rPr>
              <a:t>Pose Estimation</a:t>
            </a:r>
            <a:endParaRPr b="1" sz="1000">
              <a:solidFill>
                <a:schemeClr val="dk1"/>
              </a:solidFill>
            </a:endParaRPr>
          </a:p>
        </p:txBody>
      </p:sp>
      <p:pic>
        <p:nvPicPr>
          <p:cNvPr id="125" name="Google Shape;125;g3254db9051c_0_49"/>
          <p:cNvPicPr preferRelativeResize="0"/>
          <p:nvPr/>
        </p:nvPicPr>
        <p:blipFill>
          <a:blip r:embed="rId7">
            <a:alphaModFix/>
          </a:blip>
          <a:stretch>
            <a:fillRect/>
          </a:stretch>
        </p:blipFill>
        <p:spPr>
          <a:xfrm>
            <a:off x="3655900" y="3196525"/>
            <a:ext cx="2116401" cy="1726550"/>
          </a:xfrm>
          <a:prstGeom prst="rect">
            <a:avLst/>
          </a:prstGeom>
          <a:noFill/>
          <a:ln>
            <a:noFill/>
          </a:ln>
        </p:spPr>
      </p:pic>
      <p:sp>
        <p:nvSpPr>
          <p:cNvPr id="126" name="Google Shape;126;g3254db9051c_0_49"/>
          <p:cNvSpPr txBox="1"/>
          <p:nvPr/>
        </p:nvSpPr>
        <p:spPr>
          <a:xfrm>
            <a:off x="3734178" y="4383087"/>
            <a:ext cx="725700" cy="4926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ru" sz="1000">
                <a:solidFill>
                  <a:schemeClr val="dk1"/>
                </a:solidFill>
              </a:rPr>
              <a:t>Style Transfer</a:t>
            </a:r>
            <a:endParaRPr b="1" sz="1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d1c0dc5515_0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Что такое изображение</a:t>
            </a:r>
            <a:endParaRPr/>
          </a:p>
        </p:txBody>
      </p:sp>
      <p:sp>
        <p:nvSpPr>
          <p:cNvPr id="132" name="Google Shape;132;g2d1c0dc5515_0_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ru" sz="1350">
                <a:solidFill>
                  <a:schemeClr val="dk1"/>
                </a:solidFill>
              </a:rPr>
              <a:t>Изображение</a:t>
            </a:r>
            <a:r>
              <a:rPr lang="ru" sz="1350">
                <a:solidFill>
                  <a:schemeClr val="dk1"/>
                </a:solidFill>
              </a:rPr>
              <a:t> – двумерное распределение интенсивности электромагнитного излучения, отраженного объектом или прошедшее сквозь него.</a:t>
            </a:r>
            <a:endParaRPr sz="1350">
              <a:solidFill>
                <a:schemeClr val="dk1"/>
              </a:solidFill>
            </a:endParaRPr>
          </a:p>
          <a:p>
            <a:pPr indent="0" lvl="0" marL="0" rtl="0" algn="l">
              <a:lnSpc>
                <a:spcPct val="115000"/>
              </a:lnSpc>
              <a:spcBef>
                <a:spcPts val="0"/>
              </a:spcBef>
              <a:spcAft>
                <a:spcPts val="0"/>
              </a:spcAft>
              <a:buSzPts val="1800"/>
              <a:buNone/>
            </a:pPr>
            <a:r>
              <a:t/>
            </a:r>
            <a:endParaRPr sz="1350">
              <a:solidFill>
                <a:schemeClr val="dk1"/>
              </a:solidFill>
            </a:endParaRPr>
          </a:p>
          <a:p>
            <a:pPr indent="0" lvl="0" marL="0" rtl="0" algn="l">
              <a:lnSpc>
                <a:spcPct val="115000"/>
              </a:lnSpc>
              <a:spcBef>
                <a:spcPts val="0"/>
              </a:spcBef>
              <a:spcAft>
                <a:spcPts val="0"/>
              </a:spcAft>
              <a:buSzPts val="1800"/>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1200"/>
              </a:spcAft>
              <a:buSzPts val="1800"/>
              <a:buNone/>
            </a:pPr>
            <a:r>
              <a:t/>
            </a:r>
            <a:endParaRPr/>
          </a:p>
        </p:txBody>
      </p:sp>
      <p:pic>
        <p:nvPicPr>
          <p:cNvPr id="133" name="Google Shape;133;g2d1c0dc5515_0_5"/>
          <p:cNvPicPr preferRelativeResize="0"/>
          <p:nvPr/>
        </p:nvPicPr>
        <p:blipFill rotWithShape="1">
          <a:blip r:embed="rId3">
            <a:alphaModFix/>
          </a:blip>
          <a:srcRect b="0" l="0" r="0" t="0"/>
          <a:stretch/>
        </p:blipFill>
        <p:spPr>
          <a:xfrm>
            <a:off x="404850" y="1864375"/>
            <a:ext cx="3194299" cy="2903899"/>
          </a:xfrm>
          <a:prstGeom prst="rect">
            <a:avLst/>
          </a:prstGeom>
          <a:noFill/>
          <a:ln>
            <a:noFill/>
          </a:ln>
        </p:spPr>
      </p:pic>
      <p:pic>
        <p:nvPicPr>
          <p:cNvPr id="134" name="Google Shape;134;g2d1c0dc5515_0_5"/>
          <p:cNvPicPr preferRelativeResize="0"/>
          <p:nvPr/>
        </p:nvPicPr>
        <p:blipFill rotWithShape="1">
          <a:blip r:embed="rId4">
            <a:alphaModFix/>
          </a:blip>
          <a:srcRect b="0" l="0" r="0" t="0"/>
          <a:stretch/>
        </p:blipFill>
        <p:spPr>
          <a:xfrm>
            <a:off x="3377925" y="2992050"/>
            <a:ext cx="5380977" cy="1313700"/>
          </a:xfrm>
          <a:prstGeom prst="rect">
            <a:avLst/>
          </a:prstGeom>
          <a:noFill/>
          <a:ln>
            <a:noFill/>
          </a:ln>
        </p:spPr>
      </p:pic>
      <p:sp>
        <p:nvSpPr>
          <p:cNvPr id="135" name="Google Shape;135;g2d1c0dc5515_0_5"/>
          <p:cNvSpPr txBox="1"/>
          <p:nvPr/>
        </p:nvSpPr>
        <p:spPr>
          <a:xfrm>
            <a:off x="4299850" y="2177000"/>
            <a:ext cx="44097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ru" sz="1350" u="none" cap="none" strike="noStrike">
                <a:solidFill>
                  <a:schemeClr val="dk1"/>
                </a:solidFill>
                <a:latin typeface="Arial"/>
                <a:ea typeface="Arial"/>
                <a:cs typeface="Arial"/>
                <a:sym typeface="Arial"/>
              </a:rPr>
              <a:t>Дискретное кодирование по пространственным координатам (x, y) - </a:t>
            </a:r>
            <a:r>
              <a:rPr b="1" i="1" lang="ru" sz="1350" u="none" cap="none" strike="noStrike">
                <a:solidFill>
                  <a:schemeClr val="dk1"/>
                </a:solidFill>
                <a:latin typeface="Arial"/>
                <a:ea typeface="Arial"/>
                <a:cs typeface="Arial"/>
                <a:sym typeface="Arial"/>
              </a:rPr>
              <a:t>дискретизация изображения</a:t>
            </a:r>
            <a:r>
              <a:rPr b="1" i="0" lang="ru" sz="1350" u="none" cap="none" strike="noStrike">
                <a:solidFill>
                  <a:schemeClr val="dk1"/>
                </a:solidFill>
                <a:latin typeface="Arial"/>
                <a:ea typeface="Arial"/>
                <a:cs typeface="Arial"/>
                <a:sym typeface="Arial"/>
              </a:rPr>
              <a:t> </a:t>
            </a:r>
            <a:endParaRPr b="1" i="0" sz="1350" u="none" cap="none" strike="noStrike">
              <a:solidFill>
                <a:schemeClr val="dk1"/>
              </a:solidFill>
              <a:latin typeface="Arial"/>
              <a:ea typeface="Arial"/>
              <a:cs typeface="Arial"/>
              <a:sym typeface="Arial"/>
            </a:endParaRPr>
          </a:p>
        </p:txBody>
      </p:sp>
      <p:pic>
        <p:nvPicPr>
          <p:cNvPr id="136" name="Google Shape;136;g2d1c0dc5515_0_5"/>
          <p:cNvPicPr preferRelativeResize="0"/>
          <p:nvPr/>
        </p:nvPicPr>
        <p:blipFill rotWithShape="1">
          <a:blip r:embed="rId5">
            <a:alphaModFix/>
          </a:blip>
          <a:srcRect b="0" l="0" r="0" t="0"/>
          <a:stretch/>
        </p:blipFill>
        <p:spPr>
          <a:xfrm>
            <a:off x="4572000" y="4568875"/>
            <a:ext cx="1794650" cy="493125"/>
          </a:xfrm>
          <a:prstGeom prst="rect">
            <a:avLst/>
          </a:prstGeom>
          <a:noFill/>
          <a:ln>
            <a:noFill/>
          </a:ln>
        </p:spPr>
      </p:pic>
      <p:sp>
        <p:nvSpPr>
          <p:cNvPr id="137" name="Google Shape;137;g2d1c0dc5515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138" name="Google Shape;138;g2d1c0dc5515_0_5"/>
          <p:cNvSpPr txBox="1"/>
          <p:nvPr/>
        </p:nvSpPr>
        <p:spPr>
          <a:xfrm>
            <a:off x="-75550" y="4835700"/>
            <a:ext cx="4715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ru" sz="800" u="none" cap="none" strike="noStrike">
                <a:solidFill>
                  <a:srgbClr val="1A1A1A"/>
                </a:solidFill>
                <a:highlight>
                  <a:srgbClr val="FFFFFF"/>
                </a:highlight>
                <a:latin typeface="Arial"/>
                <a:ea typeface="Arial"/>
                <a:cs typeface="Arial"/>
                <a:sym typeface="Arial"/>
              </a:rPr>
              <a:t>[Визильтер, Ю.В. и др. Обработка и анализ изображений в задачах машинного зрения, 2010]</a:t>
            </a:r>
            <a:endParaRPr b="0" i="0" sz="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